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21"/>
  </p:notesMasterIdLst>
  <p:sldIdLst>
    <p:sldId id="262" r:id="rId2"/>
    <p:sldId id="263" r:id="rId3"/>
    <p:sldId id="264" r:id="rId4"/>
    <p:sldId id="265" r:id="rId5"/>
    <p:sldId id="266" r:id="rId6"/>
    <p:sldId id="267" r:id="rId7"/>
    <p:sldId id="280" r:id="rId8"/>
    <p:sldId id="268" r:id="rId9"/>
    <p:sldId id="269" r:id="rId10"/>
    <p:sldId id="270" r:id="rId11"/>
    <p:sldId id="271" r:id="rId12"/>
    <p:sldId id="272" r:id="rId13"/>
    <p:sldId id="273" r:id="rId14"/>
    <p:sldId id="274" r:id="rId15"/>
    <p:sldId id="275" r:id="rId16"/>
    <p:sldId id="278" r:id="rId17"/>
    <p:sldId id="276" r:id="rId18"/>
    <p:sldId id="277" r:id="rId19"/>
    <p:sldId id="279" r:id="rId20"/>
  </p:sldIdLst>
  <p:sldSz cx="9144000" cy="5143500" type="screen16x9"/>
  <p:notesSz cx="6858000" cy="9144000"/>
  <p:embeddedFontLst>
    <p:embeddedFont>
      <p:font typeface="Tw Cen MT" panose="020B0602020104020603" pitchFamily="34" charset="0"/>
      <p:regular r:id="rId22"/>
      <p:bold r:id="rId23"/>
      <p:italic r:id="rId24"/>
      <p:boldItalic r:id="rId25"/>
    </p:embeddedFont>
    <p:embeddedFont>
      <p:font typeface="Tw Cen MT Condensed" panose="020B0606020104020203" pitchFamily="34" charset="0"/>
      <p:regular r:id="rId26"/>
      <p:bold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41BE20-071F-4376-9D79-293E15755B85}">
          <p14:sldIdLst>
            <p14:sldId id="262"/>
            <p14:sldId id="263"/>
            <p14:sldId id="264"/>
            <p14:sldId id="265"/>
            <p14:sldId id="266"/>
            <p14:sldId id="267"/>
            <p14:sldId id="280"/>
            <p14:sldId id="268"/>
            <p14:sldId id="269"/>
            <p14:sldId id="270"/>
            <p14:sldId id="271"/>
            <p14:sldId id="272"/>
            <p14:sldId id="273"/>
            <p14:sldId id="274"/>
            <p14:sldId id="275"/>
            <p14:sldId id="278"/>
            <p14:sldId id="276"/>
            <p14:sldId id="277"/>
            <p14:sldId id="2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b4bksFSq9xR8KaX1vFzvAoo7K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79" autoAdjust="0"/>
  </p:normalViewPr>
  <p:slideViewPr>
    <p:cSldViewPr snapToGrid="0">
      <p:cViewPr varScale="1">
        <p:scale>
          <a:sx n="125" d="100"/>
          <a:sy n="125" d="100"/>
        </p:scale>
        <p:origin x="119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6D1CD-BD64-4960-9ACD-022D0D1060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019384-2DEB-4D4C-B2F2-BC36FCB3FBDD}">
      <dgm:prSet/>
      <dgm:spPr/>
      <dgm:t>
        <a:bodyPr/>
        <a:lstStyle/>
        <a:p>
          <a:r>
            <a:rPr lang="en-US"/>
            <a:t>Confirm supply</a:t>
          </a:r>
        </a:p>
      </dgm:t>
    </dgm:pt>
    <dgm:pt modelId="{1ADD8E87-6604-43CC-AC7F-CD028148F02F}" type="parTrans" cxnId="{BCFE22CA-0E8F-4BEB-9530-22C45F38E423}">
      <dgm:prSet/>
      <dgm:spPr/>
      <dgm:t>
        <a:bodyPr/>
        <a:lstStyle/>
        <a:p>
          <a:endParaRPr lang="en-US"/>
        </a:p>
      </dgm:t>
    </dgm:pt>
    <dgm:pt modelId="{B884AB2E-D14A-4328-9704-4BED5608230B}" type="sibTrans" cxnId="{BCFE22CA-0E8F-4BEB-9530-22C45F38E423}">
      <dgm:prSet/>
      <dgm:spPr/>
      <dgm:t>
        <a:bodyPr/>
        <a:lstStyle/>
        <a:p>
          <a:endParaRPr lang="en-US"/>
        </a:p>
      </dgm:t>
    </dgm:pt>
    <dgm:pt modelId="{BDC69FBB-0C19-4E2E-B4B0-D83941790C3B}">
      <dgm:prSet/>
      <dgm:spPr/>
      <dgm:t>
        <a:bodyPr/>
        <a:lstStyle/>
        <a:p>
          <a:r>
            <a:rPr lang="en-US"/>
            <a:t>change of label, enough at one store…order in advance!</a:t>
          </a:r>
        </a:p>
      </dgm:t>
    </dgm:pt>
    <dgm:pt modelId="{16862B22-8A1A-4C85-ACC8-3B63756FE713}" type="parTrans" cxnId="{AEA50C0F-C10C-4A30-B5AD-800AEE57193F}">
      <dgm:prSet/>
      <dgm:spPr/>
      <dgm:t>
        <a:bodyPr/>
        <a:lstStyle/>
        <a:p>
          <a:endParaRPr lang="en-US"/>
        </a:p>
      </dgm:t>
    </dgm:pt>
    <dgm:pt modelId="{C96E2B35-C8E8-4694-AA86-B64A9A9AB9D9}" type="sibTrans" cxnId="{AEA50C0F-C10C-4A30-B5AD-800AEE57193F}">
      <dgm:prSet/>
      <dgm:spPr/>
      <dgm:t>
        <a:bodyPr/>
        <a:lstStyle/>
        <a:p>
          <a:endParaRPr lang="en-US"/>
        </a:p>
      </dgm:t>
    </dgm:pt>
    <dgm:pt modelId="{F6F6C4DB-F9A5-489A-9C68-2E931D2C2EFD}">
      <dgm:prSet/>
      <dgm:spPr/>
      <dgm:t>
        <a:bodyPr/>
        <a:lstStyle/>
        <a:p>
          <a:r>
            <a:rPr lang="en-US"/>
            <a:t>Prepare building materials </a:t>
          </a:r>
        </a:p>
      </dgm:t>
    </dgm:pt>
    <dgm:pt modelId="{F1FC9911-DD28-4100-985E-A00E067E7A4D}" type="parTrans" cxnId="{5D74DBB9-EE4F-4702-B2F6-8C01DCCAA692}">
      <dgm:prSet/>
      <dgm:spPr/>
      <dgm:t>
        <a:bodyPr/>
        <a:lstStyle/>
        <a:p>
          <a:endParaRPr lang="en-US"/>
        </a:p>
      </dgm:t>
    </dgm:pt>
    <dgm:pt modelId="{8BC4CD1D-F863-42CF-9666-CFCD62CE5D80}" type="sibTrans" cxnId="{5D74DBB9-EE4F-4702-B2F6-8C01DCCAA692}">
      <dgm:prSet/>
      <dgm:spPr/>
      <dgm:t>
        <a:bodyPr/>
        <a:lstStyle/>
        <a:p>
          <a:endParaRPr lang="en-US"/>
        </a:p>
      </dgm:t>
    </dgm:pt>
    <dgm:pt modelId="{46E7CB33-842C-44B4-AECA-A7573C2C8074}">
      <dgm:prSet/>
      <dgm:spPr/>
      <dgm:t>
        <a:bodyPr/>
        <a:lstStyle/>
        <a:p>
          <a:r>
            <a:rPr lang="en-US"/>
            <a:t>pre-cut leveling devices (foam core, plexiglass, cardboard)</a:t>
          </a:r>
        </a:p>
      </dgm:t>
    </dgm:pt>
    <dgm:pt modelId="{F325033C-0133-489F-ADE9-3B43B71E6E43}" type="parTrans" cxnId="{6FAD90F5-3E4A-49E2-B7E1-D1FFF948C035}">
      <dgm:prSet/>
      <dgm:spPr/>
      <dgm:t>
        <a:bodyPr/>
        <a:lstStyle/>
        <a:p>
          <a:endParaRPr lang="en-US"/>
        </a:p>
      </dgm:t>
    </dgm:pt>
    <dgm:pt modelId="{221BBF4B-F841-4CCC-A46D-02A27ED017DB}" type="sibTrans" cxnId="{6FAD90F5-3E4A-49E2-B7E1-D1FFF948C035}">
      <dgm:prSet/>
      <dgm:spPr/>
      <dgm:t>
        <a:bodyPr/>
        <a:lstStyle/>
        <a:p>
          <a:endParaRPr lang="en-US"/>
        </a:p>
      </dgm:t>
    </dgm:pt>
    <dgm:pt modelId="{039DF69D-6573-4667-8A10-645C062597FE}">
      <dgm:prSet/>
      <dgm:spPr/>
      <dgm:t>
        <a:bodyPr/>
        <a:lstStyle/>
        <a:p>
          <a:r>
            <a:rPr lang="en-US"/>
            <a:t>Recommend minimum partial pre-build</a:t>
          </a:r>
        </a:p>
      </dgm:t>
    </dgm:pt>
    <dgm:pt modelId="{B4B9FF01-FC05-492E-86DB-F5F59B36A117}" type="parTrans" cxnId="{144BE580-D501-46FA-BC7F-1D817AAD40E7}">
      <dgm:prSet/>
      <dgm:spPr/>
      <dgm:t>
        <a:bodyPr/>
        <a:lstStyle/>
        <a:p>
          <a:endParaRPr lang="en-US"/>
        </a:p>
      </dgm:t>
    </dgm:pt>
    <dgm:pt modelId="{95EB1047-D861-4494-9B39-869E8CF14D95}" type="sibTrans" cxnId="{144BE580-D501-46FA-BC7F-1D817AAD40E7}">
      <dgm:prSet/>
      <dgm:spPr/>
      <dgm:t>
        <a:bodyPr/>
        <a:lstStyle/>
        <a:p>
          <a:endParaRPr lang="en-US"/>
        </a:p>
      </dgm:t>
    </dgm:pt>
    <dgm:pt modelId="{DF18F585-9C24-446F-B4AF-C074580B3765}">
      <dgm:prSet/>
      <dgm:spPr/>
      <dgm:t>
        <a:bodyPr/>
        <a:lstStyle/>
        <a:p>
          <a:r>
            <a:rPr lang="en-US" dirty="0"/>
            <a:t>Complete 3-4 weeks before build-out. </a:t>
          </a:r>
        </a:p>
      </dgm:t>
    </dgm:pt>
    <dgm:pt modelId="{78ADA1A2-1009-4839-A04C-0D5ACD15634B}" type="parTrans" cxnId="{8E70E181-ABA5-4729-BCA2-F291B2FF4168}">
      <dgm:prSet/>
      <dgm:spPr/>
      <dgm:t>
        <a:bodyPr/>
        <a:lstStyle/>
        <a:p>
          <a:endParaRPr lang="en-US"/>
        </a:p>
      </dgm:t>
    </dgm:pt>
    <dgm:pt modelId="{086F3BF0-F6AC-4ED4-99A5-01E3D8CC6070}" type="sibTrans" cxnId="{8E70E181-ABA5-4729-BCA2-F291B2FF4168}">
      <dgm:prSet/>
      <dgm:spPr/>
      <dgm:t>
        <a:bodyPr/>
        <a:lstStyle/>
        <a:p>
          <a:endParaRPr lang="en-US"/>
        </a:p>
      </dgm:t>
    </dgm:pt>
    <dgm:pt modelId="{77150B77-5ECE-4747-B065-AE6B8A556969}" type="pres">
      <dgm:prSet presAssocID="{0A76D1CD-BD64-4960-9ACD-022D0D106071}" presName="root" presStyleCnt="0">
        <dgm:presLayoutVars>
          <dgm:dir/>
          <dgm:resizeHandles val="exact"/>
        </dgm:presLayoutVars>
      </dgm:prSet>
      <dgm:spPr/>
    </dgm:pt>
    <dgm:pt modelId="{06F07DD5-2AC5-4EC7-B009-1FADB161162C}" type="pres">
      <dgm:prSet presAssocID="{E9019384-2DEB-4D4C-B2F2-BC36FCB3FBDD}" presName="compNode" presStyleCnt="0"/>
      <dgm:spPr/>
    </dgm:pt>
    <dgm:pt modelId="{5E1D3FE6-EC2C-4D1F-A298-7B8ED023D539}" type="pres">
      <dgm:prSet presAssocID="{E9019384-2DEB-4D4C-B2F2-BC36FCB3FBDD}" presName="bgRect" presStyleLbl="bgShp" presStyleIdx="0" presStyleCnt="6"/>
      <dgm:spPr/>
    </dgm:pt>
    <dgm:pt modelId="{FF159EC5-6DE9-4D90-8D3E-89DD6ABF0036}" type="pres">
      <dgm:prSet presAssocID="{E9019384-2DEB-4D4C-B2F2-BC36FCB3FBD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F43DD6E-007C-4C72-82A1-CC94538D5D0A}" type="pres">
      <dgm:prSet presAssocID="{E9019384-2DEB-4D4C-B2F2-BC36FCB3FBDD}" presName="spaceRect" presStyleCnt="0"/>
      <dgm:spPr/>
    </dgm:pt>
    <dgm:pt modelId="{03345E39-74D7-4FE4-AE8A-A0C4195E216A}" type="pres">
      <dgm:prSet presAssocID="{E9019384-2DEB-4D4C-B2F2-BC36FCB3FBDD}" presName="parTx" presStyleLbl="revTx" presStyleIdx="0" presStyleCnt="6">
        <dgm:presLayoutVars>
          <dgm:chMax val="0"/>
          <dgm:chPref val="0"/>
        </dgm:presLayoutVars>
      </dgm:prSet>
      <dgm:spPr/>
    </dgm:pt>
    <dgm:pt modelId="{FB559658-7951-4580-B498-7DD07B6CA85C}" type="pres">
      <dgm:prSet presAssocID="{B884AB2E-D14A-4328-9704-4BED5608230B}" presName="sibTrans" presStyleCnt="0"/>
      <dgm:spPr/>
    </dgm:pt>
    <dgm:pt modelId="{35251F3E-32E1-4B4F-8347-B2305C522A5C}" type="pres">
      <dgm:prSet presAssocID="{BDC69FBB-0C19-4E2E-B4B0-D83941790C3B}" presName="compNode" presStyleCnt="0"/>
      <dgm:spPr/>
    </dgm:pt>
    <dgm:pt modelId="{2760188C-8666-4D14-96D8-DAACE1D2D240}" type="pres">
      <dgm:prSet presAssocID="{BDC69FBB-0C19-4E2E-B4B0-D83941790C3B}" presName="bgRect" presStyleLbl="bgShp" presStyleIdx="1" presStyleCnt="6"/>
      <dgm:spPr/>
    </dgm:pt>
    <dgm:pt modelId="{BF8AFF5B-140C-473E-9B1F-78E9C49AF10C}" type="pres">
      <dgm:prSet presAssocID="{BDC69FBB-0C19-4E2E-B4B0-D83941790C3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bel"/>
        </a:ext>
      </dgm:extLst>
    </dgm:pt>
    <dgm:pt modelId="{3B1ABE7D-9F76-40D4-BC9A-EB37AF73285F}" type="pres">
      <dgm:prSet presAssocID="{BDC69FBB-0C19-4E2E-B4B0-D83941790C3B}" presName="spaceRect" presStyleCnt="0"/>
      <dgm:spPr/>
    </dgm:pt>
    <dgm:pt modelId="{B3A1440A-E0E0-48F2-A2EB-59687E33815B}" type="pres">
      <dgm:prSet presAssocID="{BDC69FBB-0C19-4E2E-B4B0-D83941790C3B}" presName="parTx" presStyleLbl="revTx" presStyleIdx="1" presStyleCnt="6">
        <dgm:presLayoutVars>
          <dgm:chMax val="0"/>
          <dgm:chPref val="0"/>
        </dgm:presLayoutVars>
      </dgm:prSet>
      <dgm:spPr/>
    </dgm:pt>
    <dgm:pt modelId="{00E90942-8E79-4A9F-9CE1-1F0F2F1651CE}" type="pres">
      <dgm:prSet presAssocID="{C96E2B35-C8E8-4694-AA86-B64A9A9AB9D9}" presName="sibTrans" presStyleCnt="0"/>
      <dgm:spPr/>
    </dgm:pt>
    <dgm:pt modelId="{DBF5CB41-0CD2-4F3C-AF35-7DEC1C227467}" type="pres">
      <dgm:prSet presAssocID="{F6F6C4DB-F9A5-489A-9C68-2E931D2C2EFD}" presName="compNode" presStyleCnt="0"/>
      <dgm:spPr/>
    </dgm:pt>
    <dgm:pt modelId="{EAD7FB7E-6E14-459A-855F-E57C1F933457}" type="pres">
      <dgm:prSet presAssocID="{F6F6C4DB-F9A5-489A-9C68-2E931D2C2EFD}" presName="bgRect" presStyleLbl="bgShp" presStyleIdx="2" presStyleCnt="6"/>
      <dgm:spPr/>
    </dgm:pt>
    <dgm:pt modelId="{2C7B38ED-4080-4046-B77A-8DBCC6AA5978}" type="pres">
      <dgm:prSet presAssocID="{F6F6C4DB-F9A5-489A-9C68-2E931D2C2EF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2103DE57-9A66-40A0-A04A-B06A3F5234D2}" type="pres">
      <dgm:prSet presAssocID="{F6F6C4DB-F9A5-489A-9C68-2E931D2C2EFD}" presName="spaceRect" presStyleCnt="0"/>
      <dgm:spPr/>
    </dgm:pt>
    <dgm:pt modelId="{4E046589-EF03-4572-993F-54EAB83B7A9D}" type="pres">
      <dgm:prSet presAssocID="{F6F6C4DB-F9A5-489A-9C68-2E931D2C2EFD}" presName="parTx" presStyleLbl="revTx" presStyleIdx="2" presStyleCnt="6">
        <dgm:presLayoutVars>
          <dgm:chMax val="0"/>
          <dgm:chPref val="0"/>
        </dgm:presLayoutVars>
      </dgm:prSet>
      <dgm:spPr/>
    </dgm:pt>
    <dgm:pt modelId="{D1729C19-7F9C-489C-9CC8-0F623535A453}" type="pres">
      <dgm:prSet presAssocID="{8BC4CD1D-F863-42CF-9666-CFCD62CE5D80}" presName="sibTrans" presStyleCnt="0"/>
      <dgm:spPr/>
    </dgm:pt>
    <dgm:pt modelId="{30D2AC60-2917-4595-B722-C10828827FB0}" type="pres">
      <dgm:prSet presAssocID="{46E7CB33-842C-44B4-AECA-A7573C2C8074}" presName="compNode" presStyleCnt="0"/>
      <dgm:spPr/>
    </dgm:pt>
    <dgm:pt modelId="{B0D54281-D70F-486D-9209-B2D7C0F2B88C}" type="pres">
      <dgm:prSet presAssocID="{46E7CB33-842C-44B4-AECA-A7573C2C8074}" presName="bgRect" presStyleLbl="bgShp" presStyleIdx="3" presStyleCnt="6"/>
      <dgm:spPr/>
    </dgm:pt>
    <dgm:pt modelId="{14B65E6B-CE15-4591-B56E-98A970587B16}" type="pres">
      <dgm:prSet presAssocID="{46E7CB33-842C-44B4-AECA-A7573C2C807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lue"/>
        </a:ext>
      </dgm:extLst>
    </dgm:pt>
    <dgm:pt modelId="{27295C69-FFA9-41CE-BC33-1ED7801A552E}" type="pres">
      <dgm:prSet presAssocID="{46E7CB33-842C-44B4-AECA-A7573C2C8074}" presName="spaceRect" presStyleCnt="0"/>
      <dgm:spPr/>
    </dgm:pt>
    <dgm:pt modelId="{BA7854C0-237B-44B2-8F4D-AB00261CA624}" type="pres">
      <dgm:prSet presAssocID="{46E7CB33-842C-44B4-AECA-A7573C2C8074}" presName="parTx" presStyleLbl="revTx" presStyleIdx="3" presStyleCnt="6">
        <dgm:presLayoutVars>
          <dgm:chMax val="0"/>
          <dgm:chPref val="0"/>
        </dgm:presLayoutVars>
      </dgm:prSet>
      <dgm:spPr/>
    </dgm:pt>
    <dgm:pt modelId="{7A548C81-99EE-487F-B638-3BF3E94FF504}" type="pres">
      <dgm:prSet presAssocID="{221BBF4B-F841-4CCC-A46D-02A27ED017DB}" presName="sibTrans" presStyleCnt="0"/>
      <dgm:spPr/>
    </dgm:pt>
    <dgm:pt modelId="{2E1A1934-7FC3-4C42-BA38-02E49F2DB67C}" type="pres">
      <dgm:prSet presAssocID="{039DF69D-6573-4667-8A10-645C062597FE}" presName="compNode" presStyleCnt="0"/>
      <dgm:spPr/>
    </dgm:pt>
    <dgm:pt modelId="{DA9DFB10-58AE-46FE-969E-90FDB5F8F5E7}" type="pres">
      <dgm:prSet presAssocID="{039DF69D-6573-4667-8A10-645C062597FE}" presName="bgRect" presStyleLbl="bgShp" presStyleIdx="4" presStyleCnt="6"/>
      <dgm:spPr/>
    </dgm:pt>
    <dgm:pt modelId="{AB85424B-48A9-48CD-B068-9995F8AFE1E3}" type="pres">
      <dgm:prSet presAssocID="{039DF69D-6573-4667-8A10-645C062597F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mmer"/>
        </a:ext>
      </dgm:extLst>
    </dgm:pt>
    <dgm:pt modelId="{D6564B97-9C90-40DD-82EF-ED203BC8A8D5}" type="pres">
      <dgm:prSet presAssocID="{039DF69D-6573-4667-8A10-645C062597FE}" presName="spaceRect" presStyleCnt="0"/>
      <dgm:spPr/>
    </dgm:pt>
    <dgm:pt modelId="{2C24B66C-163E-4F27-9EA9-67AFA9C4F7BC}" type="pres">
      <dgm:prSet presAssocID="{039DF69D-6573-4667-8A10-645C062597FE}" presName="parTx" presStyleLbl="revTx" presStyleIdx="4" presStyleCnt="6">
        <dgm:presLayoutVars>
          <dgm:chMax val="0"/>
          <dgm:chPref val="0"/>
        </dgm:presLayoutVars>
      </dgm:prSet>
      <dgm:spPr/>
    </dgm:pt>
    <dgm:pt modelId="{33B6155E-0881-4BA0-B1EC-C87BADC8D3F3}" type="pres">
      <dgm:prSet presAssocID="{95EB1047-D861-4494-9B39-869E8CF14D95}" presName="sibTrans" presStyleCnt="0"/>
      <dgm:spPr/>
    </dgm:pt>
    <dgm:pt modelId="{ABE4299F-F1F0-4DEC-84E0-BDD8F39BDA3E}" type="pres">
      <dgm:prSet presAssocID="{DF18F585-9C24-446F-B4AF-C074580B3765}" presName="compNode" presStyleCnt="0"/>
      <dgm:spPr/>
    </dgm:pt>
    <dgm:pt modelId="{6E439D24-EE67-4F26-9424-5044F0BC9A89}" type="pres">
      <dgm:prSet presAssocID="{DF18F585-9C24-446F-B4AF-C074580B3765}" presName="bgRect" presStyleLbl="bgShp" presStyleIdx="5" presStyleCnt="6"/>
      <dgm:spPr/>
    </dgm:pt>
    <dgm:pt modelId="{29E7BAE2-207B-4C7D-AFF7-EC37039E4897}" type="pres">
      <dgm:prSet presAssocID="{DF18F585-9C24-446F-B4AF-C074580B376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xcavator"/>
        </a:ext>
      </dgm:extLst>
    </dgm:pt>
    <dgm:pt modelId="{57BFFD11-D7E4-4C55-B078-291E49CDCDB0}" type="pres">
      <dgm:prSet presAssocID="{DF18F585-9C24-446F-B4AF-C074580B3765}" presName="spaceRect" presStyleCnt="0"/>
      <dgm:spPr/>
    </dgm:pt>
    <dgm:pt modelId="{D7B57740-19F3-4D23-9D6A-7AE509E95D32}" type="pres">
      <dgm:prSet presAssocID="{DF18F585-9C24-446F-B4AF-C074580B3765}" presName="parTx" presStyleLbl="revTx" presStyleIdx="5" presStyleCnt="6">
        <dgm:presLayoutVars>
          <dgm:chMax val="0"/>
          <dgm:chPref val="0"/>
        </dgm:presLayoutVars>
      </dgm:prSet>
      <dgm:spPr/>
    </dgm:pt>
  </dgm:ptLst>
  <dgm:cxnLst>
    <dgm:cxn modelId="{98AE000F-C480-4BB4-A81C-61D2CF9D1B42}" type="presOf" srcId="{E9019384-2DEB-4D4C-B2F2-BC36FCB3FBDD}" destId="{03345E39-74D7-4FE4-AE8A-A0C4195E216A}" srcOrd="0" destOrd="0" presId="urn:microsoft.com/office/officeart/2018/2/layout/IconVerticalSolidList"/>
    <dgm:cxn modelId="{AEA50C0F-C10C-4A30-B5AD-800AEE57193F}" srcId="{0A76D1CD-BD64-4960-9ACD-022D0D106071}" destId="{BDC69FBB-0C19-4E2E-B4B0-D83941790C3B}" srcOrd="1" destOrd="0" parTransId="{16862B22-8A1A-4C85-ACC8-3B63756FE713}" sibTransId="{C96E2B35-C8E8-4694-AA86-B64A9A9AB9D9}"/>
    <dgm:cxn modelId="{17016311-3553-421B-AEEE-71289BB70D47}" type="presOf" srcId="{039DF69D-6573-4667-8A10-645C062597FE}" destId="{2C24B66C-163E-4F27-9EA9-67AFA9C4F7BC}" srcOrd="0" destOrd="0" presId="urn:microsoft.com/office/officeart/2018/2/layout/IconVerticalSolidList"/>
    <dgm:cxn modelId="{4A89781A-4317-41D6-BC55-A9F90C7A4853}" type="presOf" srcId="{0A76D1CD-BD64-4960-9ACD-022D0D106071}" destId="{77150B77-5ECE-4747-B065-AE6B8A556969}" srcOrd="0" destOrd="0" presId="urn:microsoft.com/office/officeart/2018/2/layout/IconVerticalSolidList"/>
    <dgm:cxn modelId="{91449A32-7351-4DF4-9AC4-37EA66DF05D2}" type="presOf" srcId="{46E7CB33-842C-44B4-AECA-A7573C2C8074}" destId="{BA7854C0-237B-44B2-8F4D-AB00261CA624}" srcOrd="0" destOrd="0" presId="urn:microsoft.com/office/officeart/2018/2/layout/IconVerticalSolidList"/>
    <dgm:cxn modelId="{144BE580-D501-46FA-BC7F-1D817AAD40E7}" srcId="{0A76D1CD-BD64-4960-9ACD-022D0D106071}" destId="{039DF69D-6573-4667-8A10-645C062597FE}" srcOrd="4" destOrd="0" parTransId="{B4B9FF01-FC05-492E-86DB-F5F59B36A117}" sibTransId="{95EB1047-D861-4494-9B39-869E8CF14D95}"/>
    <dgm:cxn modelId="{8E70E181-ABA5-4729-BCA2-F291B2FF4168}" srcId="{0A76D1CD-BD64-4960-9ACD-022D0D106071}" destId="{DF18F585-9C24-446F-B4AF-C074580B3765}" srcOrd="5" destOrd="0" parTransId="{78ADA1A2-1009-4839-A04C-0D5ACD15634B}" sibTransId="{086F3BF0-F6AC-4ED4-99A5-01E3D8CC6070}"/>
    <dgm:cxn modelId="{DA6E0193-EA3A-4644-AF5C-D487C5B77ECF}" type="presOf" srcId="{F6F6C4DB-F9A5-489A-9C68-2E931D2C2EFD}" destId="{4E046589-EF03-4572-993F-54EAB83B7A9D}" srcOrd="0" destOrd="0" presId="urn:microsoft.com/office/officeart/2018/2/layout/IconVerticalSolidList"/>
    <dgm:cxn modelId="{6F441DB3-CC20-4980-92FD-B4BC4FE7DEE6}" type="presOf" srcId="{BDC69FBB-0C19-4E2E-B4B0-D83941790C3B}" destId="{B3A1440A-E0E0-48F2-A2EB-59687E33815B}" srcOrd="0" destOrd="0" presId="urn:microsoft.com/office/officeart/2018/2/layout/IconVerticalSolidList"/>
    <dgm:cxn modelId="{5D74DBB9-EE4F-4702-B2F6-8C01DCCAA692}" srcId="{0A76D1CD-BD64-4960-9ACD-022D0D106071}" destId="{F6F6C4DB-F9A5-489A-9C68-2E931D2C2EFD}" srcOrd="2" destOrd="0" parTransId="{F1FC9911-DD28-4100-985E-A00E067E7A4D}" sibTransId="{8BC4CD1D-F863-42CF-9666-CFCD62CE5D80}"/>
    <dgm:cxn modelId="{BCFE22CA-0E8F-4BEB-9530-22C45F38E423}" srcId="{0A76D1CD-BD64-4960-9ACD-022D0D106071}" destId="{E9019384-2DEB-4D4C-B2F2-BC36FCB3FBDD}" srcOrd="0" destOrd="0" parTransId="{1ADD8E87-6604-43CC-AC7F-CD028148F02F}" sibTransId="{B884AB2E-D14A-4328-9704-4BED5608230B}"/>
    <dgm:cxn modelId="{2EDF10ED-B2B7-43D1-A59C-83FD4171FEA0}" type="presOf" srcId="{DF18F585-9C24-446F-B4AF-C074580B3765}" destId="{D7B57740-19F3-4D23-9D6A-7AE509E95D32}" srcOrd="0" destOrd="0" presId="urn:microsoft.com/office/officeart/2018/2/layout/IconVerticalSolidList"/>
    <dgm:cxn modelId="{6FAD90F5-3E4A-49E2-B7E1-D1FFF948C035}" srcId="{0A76D1CD-BD64-4960-9ACD-022D0D106071}" destId="{46E7CB33-842C-44B4-AECA-A7573C2C8074}" srcOrd="3" destOrd="0" parTransId="{F325033C-0133-489F-ADE9-3B43B71E6E43}" sibTransId="{221BBF4B-F841-4CCC-A46D-02A27ED017DB}"/>
    <dgm:cxn modelId="{D74359D8-6FBA-49FA-85F8-67F5F76A6922}" type="presParOf" srcId="{77150B77-5ECE-4747-B065-AE6B8A556969}" destId="{06F07DD5-2AC5-4EC7-B009-1FADB161162C}" srcOrd="0" destOrd="0" presId="urn:microsoft.com/office/officeart/2018/2/layout/IconVerticalSolidList"/>
    <dgm:cxn modelId="{EEADE8C6-F5E0-460C-BD64-9464DDFF00AC}" type="presParOf" srcId="{06F07DD5-2AC5-4EC7-B009-1FADB161162C}" destId="{5E1D3FE6-EC2C-4D1F-A298-7B8ED023D539}" srcOrd="0" destOrd="0" presId="urn:microsoft.com/office/officeart/2018/2/layout/IconVerticalSolidList"/>
    <dgm:cxn modelId="{BC30FD46-59E5-405B-8B23-E357B20A181F}" type="presParOf" srcId="{06F07DD5-2AC5-4EC7-B009-1FADB161162C}" destId="{FF159EC5-6DE9-4D90-8D3E-89DD6ABF0036}" srcOrd="1" destOrd="0" presId="urn:microsoft.com/office/officeart/2018/2/layout/IconVerticalSolidList"/>
    <dgm:cxn modelId="{2BBCD729-6815-47B4-A419-571B0316B862}" type="presParOf" srcId="{06F07DD5-2AC5-4EC7-B009-1FADB161162C}" destId="{EF43DD6E-007C-4C72-82A1-CC94538D5D0A}" srcOrd="2" destOrd="0" presId="urn:microsoft.com/office/officeart/2018/2/layout/IconVerticalSolidList"/>
    <dgm:cxn modelId="{6E92D112-67E8-4EED-98DA-DE78E581EFB2}" type="presParOf" srcId="{06F07DD5-2AC5-4EC7-B009-1FADB161162C}" destId="{03345E39-74D7-4FE4-AE8A-A0C4195E216A}" srcOrd="3" destOrd="0" presId="urn:microsoft.com/office/officeart/2018/2/layout/IconVerticalSolidList"/>
    <dgm:cxn modelId="{FC40DD1B-9D9A-42EC-9D50-EBE3CC170927}" type="presParOf" srcId="{77150B77-5ECE-4747-B065-AE6B8A556969}" destId="{FB559658-7951-4580-B498-7DD07B6CA85C}" srcOrd="1" destOrd="0" presId="urn:microsoft.com/office/officeart/2018/2/layout/IconVerticalSolidList"/>
    <dgm:cxn modelId="{B2339BA2-B6AD-4B03-957D-6C01648659FB}" type="presParOf" srcId="{77150B77-5ECE-4747-B065-AE6B8A556969}" destId="{35251F3E-32E1-4B4F-8347-B2305C522A5C}" srcOrd="2" destOrd="0" presId="urn:microsoft.com/office/officeart/2018/2/layout/IconVerticalSolidList"/>
    <dgm:cxn modelId="{6B5F8286-879E-4989-AC6E-F36E72D253AB}" type="presParOf" srcId="{35251F3E-32E1-4B4F-8347-B2305C522A5C}" destId="{2760188C-8666-4D14-96D8-DAACE1D2D240}" srcOrd="0" destOrd="0" presId="urn:microsoft.com/office/officeart/2018/2/layout/IconVerticalSolidList"/>
    <dgm:cxn modelId="{FEC07ECB-1451-4B17-B380-099052DCAD8B}" type="presParOf" srcId="{35251F3E-32E1-4B4F-8347-B2305C522A5C}" destId="{BF8AFF5B-140C-473E-9B1F-78E9C49AF10C}" srcOrd="1" destOrd="0" presId="urn:microsoft.com/office/officeart/2018/2/layout/IconVerticalSolidList"/>
    <dgm:cxn modelId="{911D5799-56A2-47B5-8A97-7B42A0D2F7C8}" type="presParOf" srcId="{35251F3E-32E1-4B4F-8347-B2305C522A5C}" destId="{3B1ABE7D-9F76-40D4-BC9A-EB37AF73285F}" srcOrd="2" destOrd="0" presId="urn:microsoft.com/office/officeart/2018/2/layout/IconVerticalSolidList"/>
    <dgm:cxn modelId="{D0B4FD47-AFE1-4CA6-9D32-07C0F335A3D3}" type="presParOf" srcId="{35251F3E-32E1-4B4F-8347-B2305C522A5C}" destId="{B3A1440A-E0E0-48F2-A2EB-59687E33815B}" srcOrd="3" destOrd="0" presId="urn:microsoft.com/office/officeart/2018/2/layout/IconVerticalSolidList"/>
    <dgm:cxn modelId="{83B8C94C-ED40-4393-A6B0-93443513AB98}" type="presParOf" srcId="{77150B77-5ECE-4747-B065-AE6B8A556969}" destId="{00E90942-8E79-4A9F-9CE1-1F0F2F1651CE}" srcOrd="3" destOrd="0" presId="urn:microsoft.com/office/officeart/2018/2/layout/IconVerticalSolidList"/>
    <dgm:cxn modelId="{9975E5AE-1420-4B17-90E5-61AB865CE022}" type="presParOf" srcId="{77150B77-5ECE-4747-B065-AE6B8A556969}" destId="{DBF5CB41-0CD2-4F3C-AF35-7DEC1C227467}" srcOrd="4" destOrd="0" presId="urn:microsoft.com/office/officeart/2018/2/layout/IconVerticalSolidList"/>
    <dgm:cxn modelId="{8B338944-803D-4479-BE64-169F3111AE34}" type="presParOf" srcId="{DBF5CB41-0CD2-4F3C-AF35-7DEC1C227467}" destId="{EAD7FB7E-6E14-459A-855F-E57C1F933457}" srcOrd="0" destOrd="0" presId="urn:microsoft.com/office/officeart/2018/2/layout/IconVerticalSolidList"/>
    <dgm:cxn modelId="{8A8D10CC-BB53-4263-8094-6E9084CA84EA}" type="presParOf" srcId="{DBF5CB41-0CD2-4F3C-AF35-7DEC1C227467}" destId="{2C7B38ED-4080-4046-B77A-8DBCC6AA5978}" srcOrd="1" destOrd="0" presId="urn:microsoft.com/office/officeart/2018/2/layout/IconVerticalSolidList"/>
    <dgm:cxn modelId="{4E139590-5B05-4CFB-94CA-678AFCA155E6}" type="presParOf" srcId="{DBF5CB41-0CD2-4F3C-AF35-7DEC1C227467}" destId="{2103DE57-9A66-40A0-A04A-B06A3F5234D2}" srcOrd="2" destOrd="0" presId="urn:microsoft.com/office/officeart/2018/2/layout/IconVerticalSolidList"/>
    <dgm:cxn modelId="{817A48F6-409E-42F7-A9F8-FBFDA1605384}" type="presParOf" srcId="{DBF5CB41-0CD2-4F3C-AF35-7DEC1C227467}" destId="{4E046589-EF03-4572-993F-54EAB83B7A9D}" srcOrd="3" destOrd="0" presId="urn:microsoft.com/office/officeart/2018/2/layout/IconVerticalSolidList"/>
    <dgm:cxn modelId="{B50F5678-4437-4A09-8F94-4D841FBFB763}" type="presParOf" srcId="{77150B77-5ECE-4747-B065-AE6B8A556969}" destId="{D1729C19-7F9C-489C-9CC8-0F623535A453}" srcOrd="5" destOrd="0" presId="urn:microsoft.com/office/officeart/2018/2/layout/IconVerticalSolidList"/>
    <dgm:cxn modelId="{468249AB-FD1F-4AAF-8875-C267857995E9}" type="presParOf" srcId="{77150B77-5ECE-4747-B065-AE6B8A556969}" destId="{30D2AC60-2917-4595-B722-C10828827FB0}" srcOrd="6" destOrd="0" presId="urn:microsoft.com/office/officeart/2018/2/layout/IconVerticalSolidList"/>
    <dgm:cxn modelId="{A2541A6C-D2C5-4123-8181-1B8123232808}" type="presParOf" srcId="{30D2AC60-2917-4595-B722-C10828827FB0}" destId="{B0D54281-D70F-486D-9209-B2D7C0F2B88C}" srcOrd="0" destOrd="0" presId="urn:microsoft.com/office/officeart/2018/2/layout/IconVerticalSolidList"/>
    <dgm:cxn modelId="{19B814DA-FDF9-4A0C-92A0-1C7C02CBF530}" type="presParOf" srcId="{30D2AC60-2917-4595-B722-C10828827FB0}" destId="{14B65E6B-CE15-4591-B56E-98A970587B16}" srcOrd="1" destOrd="0" presId="urn:microsoft.com/office/officeart/2018/2/layout/IconVerticalSolidList"/>
    <dgm:cxn modelId="{DD6FCE49-0B64-4EAB-BB4F-1088BB7D2A86}" type="presParOf" srcId="{30D2AC60-2917-4595-B722-C10828827FB0}" destId="{27295C69-FFA9-41CE-BC33-1ED7801A552E}" srcOrd="2" destOrd="0" presId="urn:microsoft.com/office/officeart/2018/2/layout/IconVerticalSolidList"/>
    <dgm:cxn modelId="{87D15FB9-3B2A-4FD8-8246-5F9A4F42858E}" type="presParOf" srcId="{30D2AC60-2917-4595-B722-C10828827FB0}" destId="{BA7854C0-237B-44B2-8F4D-AB00261CA624}" srcOrd="3" destOrd="0" presId="urn:microsoft.com/office/officeart/2018/2/layout/IconVerticalSolidList"/>
    <dgm:cxn modelId="{7DFE0E8F-9F5A-41DD-B0C6-4DAD750CE958}" type="presParOf" srcId="{77150B77-5ECE-4747-B065-AE6B8A556969}" destId="{7A548C81-99EE-487F-B638-3BF3E94FF504}" srcOrd="7" destOrd="0" presId="urn:microsoft.com/office/officeart/2018/2/layout/IconVerticalSolidList"/>
    <dgm:cxn modelId="{8E2567BD-5404-44ED-BA7F-EBCD93DEBC34}" type="presParOf" srcId="{77150B77-5ECE-4747-B065-AE6B8A556969}" destId="{2E1A1934-7FC3-4C42-BA38-02E49F2DB67C}" srcOrd="8" destOrd="0" presId="urn:microsoft.com/office/officeart/2018/2/layout/IconVerticalSolidList"/>
    <dgm:cxn modelId="{934AF3A0-6C58-4878-93CA-3FEEFC835DC0}" type="presParOf" srcId="{2E1A1934-7FC3-4C42-BA38-02E49F2DB67C}" destId="{DA9DFB10-58AE-46FE-969E-90FDB5F8F5E7}" srcOrd="0" destOrd="0" presId="urn:microsoft.com/office/officeart/2018/2/layout/IconVerticalSolidList"/>
    <dgm:cxn modelId="{EC146D74-1800-4DAA-AA41-58BEA57667CF}" type="presParOf" srcId="{2E1A1934-7FC3-4C42-BA38-02E49F2DB67C}" destId="{AB85424B-48A9-48CD-B068-9995F8AFE1E3}" srcOrd="1" destOrd="0" presId="urn:microsoft.com/office/officeart/2018/2/layout/IconVerticalSolidList"/>
    <dgm:cxn modelId="{6A77285A-7160-4FD8-ACD2-B56CA50AA038}" type="presParOf" srcId="{2E1A1934-7FC3-4C42-BA38-02E49F2DB67C}" destId="{D6564B97-9C90-40DD-82EF-ED203BC8A8D5}" srcOrd="2" destOrd="0" presId="urn:microsoft.com/office/officeart/2018/2/layout/IconVerticalSolidList"/>
    <dgm:cxn modelId="{B6560450-4B6D-4E19-9814-5BC81B8A84CF}" type="presParOf" srcId="{2E1A1934-7FC3-4C42-BA38-02E49F2DB67C}" destId="{2C24B66C-163E-4F27-9EA9-67AFA9C4F7BC}" srcOrd="3" destOrd="0" presId="urn:microsoft.com/office/officeart/2018/2/layout/IconVerticalSolidList"/>
    <dgm:cxn modelId="{A50CAB73-20A5-457E-8615-922295B40956}" type="presParOf" srcId="{77150B77-5ECE-4747-B065-AE6B8A556969}" destId="{33B6155E-0881-4BA0-B1EC-C87BADC8D3F3}" srcOrd="9" destOrd="0" presId="urn:microsoft.com/office/officeart/2018/2/layout/IconVerticalSolidList"/>
    <dgm:cxn modelId="{B5AE9695-C4A0-41F3-B950-43C335146F73}" type="presParOf" srcId="{77150B77-5ECE-4747-B065-AE6B8A556969}" destId="{ABE4299F-F1F0-4DEC-84E0-BDD8F39BDA3E}" srcOrd="10" destOrd="0" presId="urn:microsoft.com/office/officeart/2018/2/layout/IconVerticalSolidList"/>
    <dgm:cxn modelId="{3A0EA2B3-5B86-40EE-A64B-269ECCAAB59B}" type="presParOf" srcId="{ABE4299F-F1F0-4DEC-84E0-BDD8F39BDA3E}" destId="{6E439D24-EE67-4F26-9424-5044F0BC9A89}" srcOrd="0" destOrd="0" presId="urn:microsoft.com/office/officeart/2018/2/layout/IconVerticalSolidList"/>
    <dgm:cxn modelId="{4E7CC8D4-C5DF-4EFC-8C83-793FBAF95668}" type="presParOf" srcId="{ABE4299F-F1F0-4DEC-84E0-BDD8F39BDA3E}" destId="{29E7BAE2-207B-4C7D-AFF7-EC37039E4897}" srcOrd="1" destOrd="0" presId="urn:microsoft.com/office/officeart/2018/2/layout/IconVerticalSolidList"/>
    <dgm:cxn modelId="{42E67602-9868-4BD7-8715-E085727F5090}" type="presParOf" srcId="{ABE4299F-F1F0-4DEC-84E0-BDD8F39BDA3E}" destId="{57BFFD11-D7E4-4C55-B078-291E49CDCDB0}" srcOrd="2" destOrd="0" presId="urn:microsoft.com/office/officeart/2018/2/layout/IconVerticalSolidList"/>
    <dgm:cxn modelId="{7D50928B-35FA-44F9-9AB6-FEC9A89E30BC}" type="presParOf" srcId="{ABE4299F-F1F0-4DEC-84E0-BDD8F39BDA3E}" destId="{D7B57740-19F3-4D23-9D6A-7AE509E95D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4A157-24CA-47B0-9FE8-D571CF3981B0}"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en-US"/>
        </a:p>
      </dgm:t>
    </dgm:pt>
    <dgm:pt modelId="{6987DA98-07BA-47EB-B129-F41EB6361020}">
      <dgm:prSet/>
      <dgm:spPr/>
      <dgm:t>
        <a:bodyPr/>
        <a:lstStyle/>
        <a:p>
          <a:pPr>
            <a:defRPr cap="all"/>
          </a:pPr>
          <a:r>
            <a:rPr lang="en-US"/>
            <a:t>canstructionpdx.org</a:t>
          </a:r>
        </a:p>
      </dgm:t>
    </dgm:pt>
    <dgm:pt modelId="{B197FB88-037C-4D5D-B21B-7ABC346E8A08}" type="parTrans" cxnId="{507770ED-892C-4E73-96CE-34D13D03E2CE}">
      <dgm:prSet/>
      <dgm:spPr/>
      <dgm:t>
        <a:bodyPr/>
        <a:lstStyle/>
        <a:p>
          <a:endParaRPr lang="en-US"/>
        </a:p>
      </dgm:t>
    </dgm:pt>
    <dgm:pt modelId="{9399A923-2F60-4A4B-B7D8-3EAAE169DC14}" type="sibTrans" cxnId="{507770ED-892C-4E73-96CE-34D13D03E2CE}">
      <dgm:prSet/>
      <dgm:spPr/>
      <dgm:t>
        <a:bodyPr/>
        <a:lstStyle/>
        <a:p>
          <a:endParaRPr lang="en-US"/>
        </a:p>
      </dgm:t>
    </dgm:pt>
    <dgm:pt modelId="{DBB57C5E-1AF1-4BE6-A9D9-FDF1B3AABE9E}">
      <dgm:prSet/>
      <dgm:spPr/>
      <dgm:t>
        <a:bodyPr/>
        <a:lstStyle/>
        <a:p>
          <a:pPr>
            <a:defRPr cap="all"/>
          </a:pPr>
          <a:r>
            <a:rPr lang="en-US"/>
            <a:t>@canstructionpdx</a:t>
          </a:r>
        </a:p>
      </dgm:t>
    </dgm:pt>
    <dgm:pt modelId="{519904C8-0880-40DF-BD2B-188C443807EA}" type="parTrans" cxnId="{386F7CA3-5A2C-475E-96EB-91D73299B195}">
      <dgm:prSet/>
      <dgm:spPr/>
      <dgm:t>
        <a:bodyPr/>
        <a:lstStyle/>
        <a:p>
          <a:endParaRPr lang="en-US"/>
        </a:p>
      </dgm:t>
    </dgm:pt>
    <dgm:pt modelId="{4A1A9D95-E5F7-4401-80AA-29341BAE9F1F}" type="sibTrans" cxnId="{386F7CA3-5A2C-475E-96EB-91D73299B195}">
      <dgm:prSet/>
      <dgm:spPr/>
      <dgm:t>
        <a:bodyPr/>
        <a:lstStyle/>
        <a:p>
          <a:endParaRPr lang="en-US"/>
        </a:p>
      </dgm:t>
    </dgm:pt>
    <dgm:pt modelId="{210A5AB6-EB1D-4D6B-A65A-FE04EB6CA8BF}" type="pres">
      <dgm:prSet presAssocID="{0374A157-24CA-47B0-9FE8-D571CF3981B0}" presName="cycle" presStyleCnt="0">
        <dgm:presLayoutVars>
          <dgm:dir/>
          <dgm:resizeHandles val="exact"/>
        </dgm:presLayoutVars>
      </dgm:prSet>
      <dgm:spPr/>
    </dgm:pt>
    <dgm:pt modelId="{63EFAEC6-A8D3-479F-BD39-3A52601BFC8E}" type="pres">
      <dgm:prSet presAssocID="{6987DA98-07BA-47EB-B129-F41EB6361020}" presName="node" presStyleLbl="node1" presStyleIdx="0" presStyleCnt="2">
        <dgm:presLayoutVars>
          <dgm:bulletEnabled val="1"/>
        </dgm:presLayoutVars>
      </dgm:prSet>
      <dgm:spPr/>
    </dgm:pt>
    <dgm:pt modelId="{D2CE2330-74EB-406B-924D-B8FE64C9B87F}" type="pres">
      <dgm:prSet presAssocID="{6987DA98-07BA-47EB-B129-F41EB6361020}" presName="spNode" presStyleCnt="0"/>
      <dgm:spPr/>
    </dgm:pt>
    <dgm:pt modelId="{50B5B0A0-1284-429F-BCD4-EFF9C5EA9994}" type="pres">
      <dgm:prSet presAssocID="{9399A923-2F60-4A4B-B7D8-3EAAE169DC14}" presName="sibTrans" presStyleLbl="sibTrans1D1" presStyleIdx="0" presStyleCnt="2"/>
      <dgm:spPr/>
    </dgm:pt>
    <dgm:pt modelId="{C0E82CC2-9CEA-45D8-8D25-64A1156E5866}" type="pres">
      <dgm:prSet presAssocID="{DBB57C5E-1AF1-4BE6-A9D9-FDF1B3AABE9E}" presName="node" presStyleLbl="node1" presStyleIdx="1" presStyleCnt="2">
        <dgm:presLayoutVars>
          <dgm:bulletEnabled val="1"/>
        </dgm:presLayoutVars>
      </dgm:prSet>
      <dgm:spPr/>
    </dgm:pt>
    <dgm:pt modelId="{722BDA1C-2407-41EA-A2DF-4BA70BB366BF}" type="pres">
      <dgm:prSet presAssocID="{DBB57C5E-1AF1-4BE6-A9D9-FDF1B3AABE9E}" presName="spNode" presStyleCnt="0"/>
      <dgm:spPr/>
    </dgm:pt>
    <dgm:pt modelId="{8E7B667E-9013-42D7-B4DE-F4B3EAF364A1}" type="pres">
      <dgm:prSet presAssocID="{4A1A9D95-E5F7-4401-80AA-29341BAE9F1F}" presName="sibTrans" presStyleLbl="sibTrans1D1" presStyleIdx="1" presStyleCnt="2"/>
      <dgm:spPr/>
    </dgm:pt>
  </dgm:ptLst>
  <dgm:cxnLst>
    <dgm:cxn modelId="{22A54C14-89CF-4F17-AF67-D3016F907F16}" type="presOf" srcId="{6987DA98-07BA-47EB-B129-F41EB6361020}" destId="{63EFAEC6-A8D3-479F-BD39-3A52601BFC8E}" srcOrd="0" destOrd="0" presId="urn:microsoft.com/office/officeart/2005/8/layout/cycle6"/>
    <dgm:cxn modelId="{07BD4F47-07E8-43D3-9482-3E58536DCE36}" type="presOf" srcId="{DBB57C5E-1AF1-4BE6-A9D9-FDF1B3AABE9E}" destId="{C0E82CC2-9CEA-45D8-8D25-64A1156E5866}" srcOrd="0" destOrd="0" presId="urn:microsoft.com/office/officeart/2005/8/layout/cycle6"/>
    <dgm:cxn modelId="{386F7CA3-5A2C-475E-96EB-91D73299B195}" srcId="{0374A157-24CA-47B0-9FE8-D571CF3981B0}" destId="{DBB57C5E-1AF1-4BE6-A9D9-FDF1B3AABE9E}" srcOrd="1" destOrd="0" parTransId="{519904C8-0880-40DF-BD2B-188C443807EA}" sibTransId="{4A1A9D95-E5F7-4401-80AA-29341BAE9F1F}"/>
    <dgm:cxn modelId="{55B3CAAD-6865-4739-9FFB-16A410A2A91D}" type="presOf" srcId="{0374A157-24CA-47B0-9FE8-D571CF3981B0}" destId="{210A5AB6-EB1D-4D6B-A65A-FE04EB6CA8BF}" srcOrd="0" destOrd="0" presId="urn:microsoft.com/office/officeart/2005/8/layout/cycle6"/>
    <dgm:cxn modelId="{846E52E0-8535-48DE-BF52-A73EAA72949C}" type="presOf" srcId="{9399A923-2F60-4A4B-B7D8-3EAAE169DC14}" destId="{50B5B0A0-1284-429F-BCD4-EFF9C5EA9994}" srcOrd="0" destOrd="0" presId="urn:microsoft.com/office/officeart/2005/8/layout/cycle6"/>
    <dgm:cxn modelId="{507770ED-892C-4E73-96CE-34D13D03E2CE}" srcId="{0374A157-24CA-47B0-9FE8-D571CF3981B0}" destId="{6987DA98-07BA-47EB-B129-F41EB6361020}" srcOrd="0" destOrd="0" parTransId="{B197FB88-037C-4D5D-B21B-7ABC346E8A08}" sibTransId="{9399A923-2F60-4A4B-B7D8-3EAAE169DC14}"/>
    <dgm:cxn modelId="{2D2216EE-6116-43FD-ABC7-F77F5F962F8F}" type="presOf" srcId="{4A1A9D95-E5F7-4401-80AA-29341BAE9F1F}" destId="{8E7B667E-9013-42D7-B4DE-F4B3EAF364A1}" srcOrd="0" destOrd="0" presId="urn:microsoft.com/office/officeart/2005/8/layout/cycle6"/>
    <dgm:cxn modelId="{7F878F1F-DECC-4533-A970-4943B1EB4633}" type="presParOf" srcId="{210A5AB6-EB1D-4D6B-A65A-FE04EB6CA8BF}" destId="{63EFAEC6-A8D3-479F-BD39-3A52601BFC8E}" srcOrd="0" destOrd="0" presId="urn:microsoft.com/office/officeart/2005/8/layout/cycle6"/>
    <dgm:cxn modelId="{1EB05FC5-E05A-4647-8ADA-0F042EC21A3C}" type="presParOf" srcId="{210A5AB6-EB1D-4D6B-A65A-FE04EB6CA8BF}" destId="{D2CE2330-74EB-406B-924D-B8FE64C9B87F}" srcOrd="1" destOrd="0" presId="urn:microsoft.com/office/officeart/2005/8/layout/cycle6"/>
    <dgm:cxn modelId="{F6555749-BA35-4BDE-A266-6FE962CBD129}" type="presParOf" srcId="{210A5AB6-EB1D-4D6B-A65A-FE04EB6CA8BF}" destId="{50B5B0A0-1284-429F-BCD4-EFF9C5EA9994}" srcOrd="2" destOrd="0" presId="urn:microsoft.com/office/officeart/2005/8/layout/cycle6"/>
    <dgm:cxn modelId="{C8EF0BC5-2C88-4BBB-B905-7761ED3A8164}" type="presParOf" srcId="{210A5AB6-EB1D-4D6B-A65A-FE04EB6CA8BF}" destId="{C0E82CC2-9CEA-45D8-8D25-64A1156E5866}" srcOrd="3" destOrd="0" presId="urn:microsoft.com/office/officeart/2005/8/layout/cycle6"/>
    <dgm:cxn modelId="{DB2D0280-695F-46F1-851E-8AE1AB56963B}" type="presParOf" srcId="{210A5AB6-EB1D-4D6B-A65A-FE04EB6CA8BF}" destId="{722BDA1C-2407-41EA-A2DF-4BA70BB366BF}" srcOrd="4" destOrd="0" presId="urn:microsoft.com/office/officeart/2005/8/layout/cycle6"/>
    <dgm:cxn modelId="{2554A0F3-9334-48F3-A15D-A3C17F2D8041}" type="presParOf" srcId="{210A5AB6-EB1D-4D6B-A65A-FE04EB6CA8BF}" destId="{8E7B667E-9013-42D7-B4DE-F4B3EAF364A1}"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D3FE6-EC2C-4D1F-A298-7B8ED023D539}">
      <dsp:nvSpPr>
        <dsp:cNvPr id="0" name=""/>
        <dsp:cNvSpPr/>
      </dsp:nvSpPr>
      <dsp:spPr>
        <a:xfrm>
          <a:off x="0" y="1193"/>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59EC5-6DE9-4D90-8D3E-89DD6ABF0036}">
      <dsp:nvSpPr>
        <dsp:cNvPr id="0" name=""/>
        <dsp:cNvSpPr/>
      </dsp:nvSpPr>
      <dsp:spPr>
        <a:xfrm>
          <a:off x="153901" y="115666"/>
          <a:ext cx="279820" cy="279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345E39-74D7-4FE4-AE8A-A0C4195E216A}">
      <dsp:nvSpPr>
        <dsp:cNvPr id="0" name=""/>
        <dsp:cNvSpPr/>
      </dsp:nvSpPr>
      <dsp:spPr>
        <a:xfrm>
          <a:off x="587624" y="1193"/>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a:t>Confirm supply</a:t>
          </a:r>
        </a:p>
      </dsp:txBody>
      <dsp:txXfrm>
        <a:off x="587624" y="1193"/>
        <a:ext cx="3643856" cy="508765"/>
      </dsp:txXfrm>
    </dsp:sp>
    <dsp:sp modelId="{2760188C-8666-4D14-96D8-DAACE1D2D240}">
      <dsp:nvSpPr>
        <dsp:cNvPr id="0" name=""/>
        <dsp:cNvSpPr/>
      </dsp:nvSpPr>
      <dsp:spPr>
        <a:xfrm>
          <a:off x="0" y="637150"/>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AFF5B-140C-473E-9B1F-78E9C49AF10C}">
      <dsp:nvSpPr>
        <dsp:cNvPr id="0" name=""/>
        <dsp:cNvSpPr/>
      </dsp:nvSpPr>
      <dsp:spPr>
        <a:xfrm>
          <a:off x="153901" y="751622"/>
          <a:ext cx="279820" cy="279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A1440A-E0E0-48F2-A2EB-59687E33815B}">
      <dsp:nvSpPr>
        <dsp:cNvPr id="0" name=""/>
        <dsp:cNvSpPr/>
      </dsp:nvSpPr>
      <dsp:spPr>
        <a:xfrm>
          <a:off x="587624" y="637150"/>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a:t>change of label, enough at one store…order in advance!</a:t>
          </a:r>
        </a:p>
      </dsp:txBody>
      <dsp:txXfrm>
        <a:off x="587624" y="637150"/>
        <a:ext cx="3643856" cy="508765"/>
      </dsp:txXfrm>
    </dsp:sp>
    <dsp:sp modelId="{EAD7FB7E-6E14-459A-855F-E57C1F933457}">
      <dsp:nvSpPr>
        <dsp:cNvPr id="0" name=""/>
        <dsp:cNvSpPr/>
      </dsp:nvSpPr>
      <dsp:spPr>
        <a:xfrm>
          <a:off x="0" y="1273107"/>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B38ED-4080-4046-B77A-8DBCC6AA5978}">
      <dsp:nvSpPr>
        <dsp:cNvPr id="0" name=""/>
        <dsp:cNvSpPr/>
      </dsp:nvSpPr>
      <dsp:spPr>
        <a:xfrm>
          <a:off x="153901" y="1387579"/>
          <a:ext cx="279820" cy="27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46589-EF03-4572-993F-54EAB83B7A9D}">
      <dsp:nvSpPr>
        <dsp:cNvPr id="0" name=""/>
        <dsp:cNvSpPr/>
      </dsp:nvSpPr>
      <dsp:spPr>
        <a:xfrm>
          <a:off x="587624" y="1273107"/>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a:t>Prepare building materials </a:t>
          </a:r>
        </a:p>
      </dsp:txBody>
      <dsp:txXfrm>
        <a:off x="587624" y="1273107"/>
        <a:ext cx="3643856" cy="508765"/>
      </dsp:txXfrm>
    </dsp:sp>
    <dsp:sp modelId="{B0D54281-D70F-486D-9209-B2D7C0F2B88C}">
      <dsp:nvSpPr>
        <dsp:cNvPr id="0" name=""/>
        <dsp:cNvSpPr/>
      </dsp:nvSpPr>
      <dsp:spPr>
        <a:xfrm>
          <a:off x="0" y="1909064"/>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65E6B-CE15-4591-B56E-98A970587B16}">
      <dsp:nvSpPr>
        <dsp:cNvPr id="0" name=""/>
        <dsp:cNvSpPr/>
      </dsp:nvSpPr>
      <dsp:spPr>
        <a:xfrm>
          <a:off x="153901" y="2023536"/>
          <a:ext cx="279820" cy="279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7854C0-237B-44B2-8F4D-AB00261CA624}">
      <dsp:nvSpPr>
        <dsp:cNvPr id="0" name=""/>
        <dsp:cNvSpPr/>
      </dsp:nvSpPr>
      <dsp:spPr>
        <a:xfrm>
          <a:off x="587624" y="1909064"/>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a:t>pre-cut leveling devices (foam core, plexiglass, cardboard)</a:t>
          </a:r>
        </a:p>
      </dsp:txBody>
      <dsp:txXfrm>
        <a:off x="587624" y="1909064"/>
        <a:ext cx="3643856" cy="508765"/>
      </dsp:txXfrm>
    </dsp:sp>
    <dsp:sp modelId="{DA9DFB10-58AE-46FE-969E-90FDB5F8F5E7}">
      <dsp:nvSpPr>
        <dsp:cNvPr id="0" name=""/>
        <dsp:cNvSpPr/>
      </dsp:nvSpPr>
      <dsp:spPr>
        <a:xfrm>
          <a:off x="0" y="2545020"/>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5424B-48A9-48CD-B068-9995F8AFE1E3}">
      <dsp:nvSpPr>
        <dsp:cNvPr id="0" name=""/>
        <dsp:cNvSpPr/>
      </dsp:nvSpPr>
      <dsp:spPr>
        <a:xfrm>
          <a:off x="153901" y="2659493"/>
          <a:ext cx="279820" cy="2798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24B66C-163E-4F27-9EA9-67AFA9C4F7BC}">
      <dsp:nvSpPr>
        <dsp:cNvPr id="0" name=""/>
        <dsp:cNvSpPr/>
      </dsp:nvSpPr>
      <dsp:spPr>
        <a:xfrm>
          <a:off x="587624" y="2545020"/>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a:t>Recommend minimum partial pre-build</a:t>
          </a:r>
        </a:p>
      </dsp:txBody>
      <dsp:txXfrm>
        <a:off x="587624" y="2545020"/>
        <a:ext cx="3643856" cy="508765"/>
      </dsp:txXfrm>
    </dsp:sp>
    <dsp:sp modelId="{6E439D24-EE67-4F26-9424-5044F0BC9A89}">
      <dsp:nvSpPr>
        <dsp:cNvPr id="0" name=""/>
        <dsp:cNvSpPr/>
      </dsp:nvSpPr>
      <dsp:spPr>
        <a:xfrm>
          <a:off x="0" y="3180977"/>
          <a:ext cx="4231481" cy="5087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7BAE2-207B-4C7D-AFF7-EC37039E4897}">
      <dsp:nvSpPr>
        <dsp:cNvPr id="0" name=""/>
        <dsp:cNvSpPr/>
      </dsp:nvSpPr>
      <dsp:spPr>
        <a:xfrm>
          <a:off x="153901" y="3295449"/>
          <a:ext cx="279820" cy="2798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B57740-19F3-4D23-9D6A-7AE509E95D32}">
      <dsp:nvSpPr>
        <dsp:cNvPr id="0" name=""/>
        <dsp:cNvSpPr/>
      </dsp:nvSpPr>
      <dsp:spPr>
        <a:xfrm>
          <a:off x="587624" y="3180977"/>
          <a:ext cx="3643856" cy="50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4" tIns="53844" rIns="53844" bIns="53844" numCol="1" spcCol="1270" anchor="ctr" anchorCtr="0">
          <a:noAutofit/>
        </a:bodyPr>
        <a:lstStyle/>
        <a:p>
          <a:pPr marL="0" lvl="0" indent="0" algn="l" defTabSz="711200">
            <a:lnSpc>
              <a:spcPct val="90000"/>
            </a:lnSpc>
            <a:spcBef>
              <a:spcPct val="0"/>
            </a:spcBef>
            <a:spcAft>
              <a:spcPct val="35000"/>
            </a:spcAft>
            <a:buNone/>
          </a:pPr>
          <a:r>
            <a:rPr lang="en-US" sz="1600" kern="1200" dirty="0"/>
            <a:t>Complete 3-4 weeks before build-out. </a:t>
          </a:r>
        </a:p>
      </dsp:txBody>
      <dsp:txXfrm>
        <a:off x="587624" y="3180977"/>
        <a:ext cx="3643856" cy="508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FAEC6-A8D3-479F-BD39-3A52601BFC8E}">
      <dsp:nvSpPr>
        <dsp:cNvPr id="0" name=""/>
        <dsp:cNvSpPr/>
      </dsp:nvSpPr>
      <dsp:spPr>
        <a:xfrm>
          <a:off x="100" y="1088565"/>
          <a:ext cx="2352745" cy="152928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a:t>canstructionpdx.org</a:t>
          </a:r>
        </a:p>
      </dsp:txBody>
      <dsp:txXfrm>
        <a:off x="74753" y="1163218"/>
        <a:ext cx="2203439" cy="1379978"/>
      </dsp:txXfrm>
    </dsp:sp>
    <dsp:sp modelId="{50B5B0A0-1284-429F-BCD4-EFF9C5EA9994}">
      <dsp:nvSpPr>
        <dsp:cNvPr id="0" name=""/>
        <dsp:cNvSpPr/>
      </dsp:nvSpPr>
      <dsp:spPr>
        <a:xfrm>
          <a:off x="1176473" y="556158"/>
          <a:ext cx="2594099" cy="2594099"/>
        </a:xfrm>
        <a:custGeom>
          <a:avLst/>
          <a:gdLst/>
          <a:ahLst/>
          <a:cxnLst/>
          <a:rect l="0" t="0" r="0" b="0"/>
          <a:pathLst>
            <a:path>
              <a:moveTo>
                <a:pt x="261845" y="515582"/>
              </a:moveTo>
              <a:arcTo wR="1297049" hR="1297049" stAng="13022932" swAng="635413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E82CC2-9CEA-45D8-8D25-64A1156E5866}">
      <dsp:nvSpPr>
        <dsp:cNvPr id="0" name=""/>
        <dsp:cNvSpPr/>
      </dsp:nvSpPr>
      <dsp:spPr>
        <a:xfrm>
          <a:off x="2594200" y="1088565"/>
          <a:ext cx="2352745" cy="1529284"/>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a:t>@canstructionpdx</a:t>
          </a:r>
        </a:p>
      </dsp:txBody>
      <dsp:txXfrm>
        <a:off x="2668853" y="1163218"/>
        <a:ext cx="2203439" cy="1379978"/>
      </dsp:txXfrm>
    </dsp:sp>
    <dsp:sp modelId="{8E7B667E-9013-42D7-B4DE-F4B3EAF364A1}">
      <dsp:nvSpPr>
        <dsp:cNvPr id="0" name=""/>
        <dsp:cNvSpPr/>
      </dsp:nvSpPr>
      <dsp:spPr>
        <a:xfrm>
          <a:off x="1176473" y="556158"/>
          <a:ext cx="2594099" cy="2594099"/>
        </a:xfrm>
        <a:custGeom>
          <a:avLst/>
          <a:gdLst/>
          <a:ahLst/>
          <a:cxnLst/>
          <a:rect l="0" t="0" r="0" b="0"/>
          <a:pathLst>
            <a:path>
              <a:moveTo>
                <a:pt x="2332254" y="2078517"/>
              </a:moveTo>
              <a:arcTo wR="1297049" hR="1297049" stAng="2222932" swAng="635413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a:t>Howdy, I am Christopher Mount and I would like to welcome you to our CAN Opener.  This is a CAN call for teams, sponsors, and volunteers to participate in this year’s event.  I would like to give a special thanks to our Signature Dish Sponsor, Canon.</a:t>
            </a:r>
            <a:endParaRPr lang="en-US" dirty="0"/>
          </a:p>
          <a:p>
            <a:pPr marL="158750" indent="0">
              <a:buNone/>
            </a:pPr>
            <a:endParaRPr lang="en-US" dirty="0"/>
          </a:p>
        </p:txBody>
      </p:sp>
    </p:spTree>
    <p:extLst>
      <p:ext uri="{BB962C8B-B14F-4D97-AF65-F5344CB8AC3E}">
        <p14:creationId xmlns:p14="http://schemas.microsoft.com/office/powerpoint/2010/main" val="250964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Canstruction</a:t>
            </a:r>
            <a:r>
              <a:rPr lang="en-US" baseline="0" dirty="0"/>
              <a:t> Portland showcases an amazing event which allows our community of contractors, engineers, and architects to use their talents to build larger than life structures out of food.  These structures are put on display at Pioneer Place to raise awareness of the hunger issue our community faces.  </a:t>
            </a:r>
          </a:p>
          <a:p>
            <a:endParaRPr lang="en-US" dirty="0"/>
          </a:p>
        </p:txBody>
      </p:sp>
    </p:spTree>
    <p:extLst>
      <p:ext uri="{BB962C8B-B14F-4D97-AF65-F5344CB8AC3E}">
        <p14:creationId xmlns:p14="http://schemas.microsoft.com/office/powerpoint/2010/main" val="43496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three ways you or your company can participate in this year’s event.  You can become a sponsor for the event, a volunteer, or create a team. </a:t>
            </a:r>
            <a:endParaRPr lang="en-US" baseline="0" dirty="0"/>
          </a:p>
          <a:p>
            <a:endParaRPr lang="en-US" dirty="0"/>
          </a:p>
        </p:txBody>
      </p:sp>
    </p:spTree>
    <p:extLst>
      <p:ext uri="{BB962C8B-B14F-4D97-AF65-F5344CB8AC3E}">
        <p14:creationId xmlns:p14="http://schemas.microsoft.com/office/powerpoint/2010/main" val="23343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Best original</a:t>
            </a:r>
            <a:r>
              <a:rPr lang="en-US" baseline="0" dirty="0"/>
              <a:t> design encompasses all the categories (top award). In 2019, Canstruction Portland placed third internationally. We have had two first place in previous years; looking for our next big winner!</a:t>
            </a:r>
          </a:p>
          <a:p>
            <a:r>
              <a:rPr lang="en-US" baseline="0" dirty="0"/>
              <a:t>Best meal – food values, good sources of nutrition; can you create a meal from this structure?</a:t>
            </a:r>
          </a:p>
          <a:p>
            <a:r>
              <a:rPr lang="en-US" baseline="0" dirty="0"/>
              <a:t>Best use of labels</a:t>
            </a:r>
          </a:p>
          <a:p>
            <a:r>
              <a:rPr lang="en-US" baseline="0" dirty="0"/>
              <a:t>Structural ingenuity – how did they get this to stand? How did they do that?</a:t>
            </a:r>
          </a:p>
          <a:p>
            <a:r>
              <a:rPr lang="en-US" baseline="0" dirty="0"/>
              <a:t>Most cans</a:t>
            </a:r>
          </a:p>
          <a:p>
            <a:r>
              <a:rPr lang="en-US" baseline="0" dirty="0"/>
              <a:t>People’s Choice – voting in person at the mall, online on Facebook. Recognizable; think pop culture.</a:t>
            </a:r>
          </a:p>
          <a:p>
            <a:endParaRPr lang="en-US" dirty="0"/>
          </a:p>
        </p:txBody>
      </p:sp>
    </p:spTree>
    <p:extLst>
      <p:ext uri="{BB962C8B-B14F-4D97-AF65-F5344CB8AC3E}">
        <p14:creationId xmlns:p14="http://schemas.microsoft.com/office/powerpoint/2010/main" val="35549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3" name="Straight Connector 12"/>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86589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166560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rot="5400000" flipV="1">
            <a:off x="7543800" y="44447"/>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5772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2" name="Google Shape;12;p17"/>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2pPr>
            <a:lvl3pPr lvl="2"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3pPr>
            <a:lvl4pPr lvl="3"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4pPr>
            <a:lvl5pPr lvl="4"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5pPr>
            <a:lvl6pPr lvl="5"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6pPr>
            <a:lvl7pPr lvl="6"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7pPr>
            <a:lvl8pPr lvl="7"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8pPr>
            <a:lvl9pPr lvl="8"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9pPr>
          </a:lstStyle>
          <a:p>
            <a:endParaRPr/>
          </a:p>
        </p:txBody>
      </p:sp>
      <p:sp>
        <p:nvSpPr>
          <p:cNvPr id="13" name="Google Shape;13;p17"/>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4" name="Google Shape;1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953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86728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20706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41024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90293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68256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091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32012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390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smtClean="0"/>
              <a:pPr/>
              <a:t>4/24/2024</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59673"/>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canstructionpdx.or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mailto:teams@canstructionpdx.org"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1F05-8909-B1FA-ECBB-D419CBE09CF3}"/>
              </a:ext>
            </a:extLst>
          </p:cNvPr>
          <p:cNvSpPr>
            <a:spLocks noGrp="1"/>
          </p:cNvSpPr>
          <p:nvPr>
            <p:ph type="title"/>
          </p:nvPr>
        </p:nvSpPr>
        <p:spPr/>
        <p:txBody>
          <a:bodyPr vert="horz" lIns="91440" tIns="45720" rIns="91440" bIns="45720" rtlCol="0" anchor="ctr">
            <a:normAutofit/>
          </a:bodyPr>
          <a:lstStyle/>
          <a:p>
            <a:pPr defTabSz="914400">
              <a:lnSpc>
                <a:spcPct val="80000"/>
              </a:lnSpc>
              <a:spcBef>
                <a:spcPct val="0"/>
              </a:spcBef>
            </a:pPr>
            <a:r>
              <a:rPr lang="en-US" sz="5000" spc="100" dirty="0" err="1">
                <a:solidFill>
                  <a:schemeClr val="tx1">
                    <a:lumMod val="95000"/>
                    <a:lumOff val="5000"/>
                  </a:schemeClr>
                </a:solidFill>
                <a:latin typeface="+mj-lt"/>
                <a:ea typeface="+mj-ea"/>
                <a:cs typeface="+mj-cs"/>
              </a:rPr>
              <a:t>CanOpener</a:t>
            </a:r>
            <a:r>
              <a:rPr lang="en-US" sz="5000" spc="100" dirty="0">
                <a:solidFill>
                  <a:schemeClr val="tx1">
                    <a:lumMod val="95000"/>
                    <a:lumOff val="5000"/>
                  </a:schemeClr>
                </a:solidFill>
                <a:latin typeface="+mj-lt"/>
                <a:ea typeface="+mj-ea"/>
                <a:cs typeface="+mj-cs"/>
              </a:rPr>
              <a:t> 2024</a:t>
            </a:r>
          </a:p>
        </p:txBody>
      </p:sp>
      <p:pic>
        <p:nvPicPr>
          <p:cNvPr id="42" name="Picture Placeholder 41">
            <a:extLst>
              <a:ext uri="{FF2B5EF4-FFF2-40B4-BE49-F238E27FC236}">
                <a16:creationId xmlns:a16="http://schemas.microsoft.com/office/drawing/2014/main" id="{3592ABE8-8702-1190-4230-7679A8AA0036}"/>
              </a:ext>
            </a:extLst>
          </p:cNvPr>
          <p:cNvPicPr>
            <a:picLocks noGrp="1" noChangeAspect="1"/>
          </p:cNvPicPr>
          <p:nvPr>
            <p:ph type="pic" idx="1"/>
          </p:nvPr>
        </p:nvPicPr>
        <p:blipFill>
          <a:blip r:embed="rId3"/>
          <a:srcRect t="4453" b="4453"/>
          <a:stretch/>
        </p:blipFill>
        <p:spPr/>
      </p:pic>
      <p:sp>
        <p:nvSpPr>
          <p:cNvPr id="3" name="Text Placeholder 2">
            <a:extLst>
              <a:ext uri="{FF2B5EF4-FFF2-40B4-BE49-F238E27FC236}">
                <a16:creationId xmlns:a16="http://schemas.microsoft.com/office/drawing/2014/main" id="{CBF42381-E5F3-412D-E136-65D49992DAA0}"/>
              </a:ext>
            </a:extLst>
          </p:cNvPr>
          <p:cNvSpPr>
            <a:spLocks noGrp="1"/>
          </p:cNvSpPr>
          <p:nvPr>
            <p:ph type="body" sz="half" idx="2"/>
          </p:nvPr>
        </p:nvSpPr>
        <p:spPr/>
        <p:txBody>
          <a:bodyPr vert="horz" lIns="45720" tIns="45720" rIns="45720" bIns="45720" rtlCol="0" anchor="ctr">
            <a:normAutofit/>
          </a:bodyPr>
          <a:lstStyle/>
          <a:p>
            <a:pPr defTabSz="914400">
              <a:lnSpc>
                <a:spcPct val="90000"/>
              </a:lnSpc>
            </a:pPr>
            <a:r>
              <a:rPr lang="en-US" dirty="0">
                <a:solidFill>
                  <a:srgbClr val="FFFFFF"/>
                </a:solidFill>
              </a:rPr>
              <a:t>PRESENTED BY:</a:t>
            </a:r>
          </a:p>
        </p:txBody>
      </p:sp>
      <p:grpSp>
        <p:nvGrpSpPr>
          <p:cNvPr id="35" name="Group 34">
            <a:extLst>
              <a:ext uri="{FF2B5EF4-FFF2-40B4-BE49-F238E27FC236}">
                <a16:creationId xmlns:a16="http://schemas.microsoft.com/office/drawing/2014/main" id="{6B7080CB-DB5D-3D93-FDFB-7A7ECE3CF5D4}"/>
              </a:ext>
            </a:extLst>
          </p:cNvPr>
          <p:cNvGrpSpPr>
            <a:grpSpLocks noChangeAspect="1"/>
          </p:cNvGrpSpPr>
          <p:nvPr/>
        </p:nvGrpSpPr>
        <p:grpSpPr>
          <a:xfrm>
            <a:off x="6343650" y="3814968"/>
            <a:ext cx="2514600" cy="907552"/>
            <a:chOff x="0" y="3159408"/>
            <a:chExt cx="3886200" cy="1402580"/>
          </a:xfrm>
        </p:grpSpPr>
        <p:sp>
          <p:nvSpPr>
            <p:cNvPr id="4" name="Rectangle 3">
              <a:extLst>
                <a:ext uri="{FF2B5EF4-FFF2-40B4-BE49-F238E27FC236}">
                  <a16:creationId xmlns:a16="http://schemas.microsoft.com/office/drawing/2014/main" id="{E8DDB01F-C4D3-5230-F1B3-1FD59CCD9640}"/>
                </a:ext>
              </a:extLst>
            </p:cNvPr>
            <p:cNvSpPr/>
            <p:nvPr/>
          </p:nvSpPr>
          <p:spPr>
            <a:xfrm>
              <a:off x="0" y="3159408"/>
              <a:ext cx="3886200" cy="1402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picture containing font, graphics, logo, graphic design&#10;&#10;Description automatically generated">
              <a:extLst>
                <a:ext uri="{FF2B5EF4-FFF2-40B4-BE49-F238E27FC236}">
                  <a16:creationId xmlns:a16="http://schemas.microsoft.com/office/drawing/2014/main" id="{282F730D-BEE7-6AE5-5F51-178186D9E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75" y="3262083"/>
              <a:ext cx="3219450" cy="1167629"/>
            </a:xfrm>
            <a:prstGeom prst="rect">
              <a:avLst/>
            </a:prstGeom>
          </p:spPr>
        </p:pic>
      </p:grpSp>
      <p:sp>
        <p:nvSpPr>
          <p:cNvPr id="43" name="TextBox 42">
            <a:extLst>
              <a:ext uri="{FF2B5EF4-FFF2-40B4-BE49-F238E27FC236}">
                <a16:creationId xmlns:a16="http://schemas.microsoft.com/office/drawing/2014/main" id="{251579F8-54F7-E33F-4601-7D99DA95B262}"/>
              </a:ext>
            </a:extLst>
          </p:cNvPr>
          <p:cNvSpPr txBox="1"/>
          <p:nvPr/>
        </p:nvSpPr>
        <p:spPr>
          <a:xfrm>
            <a:off x="6343650" y="3663430"/>
            <a:ext cx="1918233" cy="246221"/>
          </a:xfrm>
          <a:prstGeom prst="rect">
            <a:avLst/>
          </a:prstGeom>
          <a:noFill/>
        </p:spPr>
        <p:txBody>
          <a:bodyPr wrap="square" rtlCol="0">
            <a:spAutoFit/>
          </a:bodyPr>
          <a:lstStyle/>
          <a:p>
            <a:r>
              <a:rPr lang="en-US" sz="1000" dirty="0"/>
              <a:t>PRESENTED BY:</a:t>
            </a:r>
          </a:p>
        </p:txBody>
      </p:sp>
    </p:spTree>
    <p:extLst>
      <p:ext uri="{BB962C8B-B14F-4D97-AF65-F5344CB8AC3E}">
        <p14:creationId xmlns:p14="http://schemas.microsoft.com/office/powerpoint/2010/main" val="31150736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3671-C246-D4F1-D340-7DA601D016A5}"/>
              </a:ext>
            </a:extLst>
          </p:cNvPr>
          <p:cNvSpPr>
            <a:spLocks noGrp="1"/>
          </p:cNvSpPr>
          <p:nvPr>
            <p:ph type="title"/>
          </p:nvPr>
        </p:nvSpPr>
        <p:spPr/>
        <p:txBody>
          <a:bodyPr/>
          <a:lstStyle/>
          <a:p>
            <a:r>
              <a:rPr lang="en-US"/>
              <a:t>Building Materials to go big</a:t>
            </a:r>
            <a:endParaRPr lang="en-US" dirty="0"/>
          </a:p>
        </p:txBody>
      </p:sp>
      <p:sp>
        <p:nvSpPr>
          <p:cNvPr id="3" name="Text Placeholder 2">
            <a:extLst>
              <a:ext uri="{FF2B5EF4-FFF2-40B4-BE49-F238E27FC236}">
                <a16:creationId xmlns:a16="http://schemas.microsoft.com/office/drawing/2014/main" id="{73A32966-B9DE-15D8-8485-E7FC3D87F896}"/>
              </a:ext>
            </a:extLst>
          </p:cNvPr>
          <p:cNvSpPr>
            <a:spLocks noGrp="1"/>
          </p:cNvSpPr>
          <p:nvPr>
            <p:ph type="body" idx="1"/>
          </p:nvPr>
        </p:nvSpPr>
        <p:spPr/>
        <p:txBody>
          <a:bodyPr/>
          <a:lstStyle/>
          <a:p>
            <a:r>
              <a:rPr lang="en-US"/>
              <a:t>Approved to be in structure</a:t>
            </a:r>
            <a:endParaRPr lang="en-US" dirty="0"/>
          </a:p>
        </p:txBody>
      </p:sp>
      <p:sp>
        <p:nvSpPr>
          <p:cNvPr id="4" name="Content Placeholder 3">
            <a:extLst>
              <a:ext uri="{FF2B5EF4-FFF2-40B4-BE49-F238E27FC236}">
                <a16:creationId xmlns:a16="http://schemas.microsoft.com/office/drawing/2014/main" id="{708175D4-1EF9-83D4-F947-EBC06C715112}"/>
              </a:ext>
            </a:extLst>
          </p:cNvPr>
          <p:cNvSpPr>
            <a:spLocks noGrp="1"/>
          </p:cNvSpPr>
          <p:nvPr>
            <p:ph sz="half" idx="2"/>
          </p:nvPr>
        </p:nvSpPr>
        <p:spPr/>
        <p:txBody>
          <a:bodyPr>
            <a:normAutofit fontScale="92500"/>
          </a:bodyPr>
          <a:lstStyle/>
          <a:p>
            <a:pPr>
              <a:buFont typeface="Wingdings" panose="05000000000000000000" pitchFamily="2" charset="2"/>
              <a:buChar char="§"/>
            </a:pPr>
            <a:r>
              <a:rPr lang="en-US"/>
              <a:t> ¼ inch and thinner cardboard, foam-core, masonite, MDF, plywood, and plexiglass.</a:t>
            </a:r>
          </a:p>
          <a:p>
            <a:pPr>
              <a:buFont typeface="Wingdings" panose="05000000000000000000" pitchFamily="2" charset="2"/>
              <a:buChar char="§"/>
            </a:pPr>
            <a:r>
              <a:rPr lang="en-US"/>
              <a:t>¼ inch and thinner cardboard tubes, wooden and threaded rods used for alignment.</a:t>
            </a:r>
          </a:p>
          <a:p>
            <a:pPr>
              <a:buFont typeface="Wingdings" panose="05000000000000000000" pitchFamily="2" charset="2"/>
              <a:buChar char="§"/>
            </a:pPr>
            <a:r>
              <a:rPr lang="en-US"/>
              <a:t>Velcro, magnets</a:t>
            </a:r>
          </a:p>
          <a:p>
            <a:pPr>
              <a:buFont typeface="Wingdings" panose="05000000000000000000" pitchFamily="2" charset="2"/>
              <a:buChar char="§"/>
            </a:pPr>
            <a:r>
              <a:rPr lang="en-US"/>
              <a:t>Clear single and double-faced tape</a:t>
            </a:r>
          </a:p>
          <a:p>
            <a:pPr>
              <a:buFont typeface="Wingdings" panose="05000000000000000000" pitchFamily="2" charset="2"/>
              <a:buChar char="§"/>
            </a:pPr>
            <a:r>
              <a:rPr lang="en-US"/>
              <a:t>High-tension rubber bands, nylon string, wire, tie-backs, zip ties</a:t>
            </a:r>
            <a:endParaRPr lang="en-US" dirty="0"/>
          </a:p>
        </p:txBody>
      </p:sp>
      <p:sp>
        <p:nvSpPr>
          <p:cNvPr id="5" name="Text Placeholder 4">
            <a:extLst>
              <a:ext uri="{FF2B5EF4-FFF2-40B4-BE49-F238E27FC236}">
                <a16:creationId xmlns:a16="http://schemas.microsoft.com/office/drawing/2014/main" id="{980A25D6-3582-990B-C6FE-23659C8758F0}"/>
              </a:ext>
            </a:extLst>
          </p:cNvPr>
          <p:cNvSpPr>
            <a:spLocks noGrp="1"/>
          </p:cNvSpPr>
          <p:nvPr>
            <p:ph type="body" sz="quarter" idx="3"/>
          </p:nvPr>
        </p:nvSpPr>
        <p:spPr/>
        <p:txBody>
          <a:bodyPr/>
          <a:lstStyle/>
          <a:p>
            <a:r>
              <a:rPr lang="en-US"/>
              <a:t>Not approved to be in structure after completion</a:t>
            </a:r>
            <a:endParaRPr lang="en-US" dirty="0"/>
          </a:p>
        </p:txBody>
      </p:sp>
      <p:sp>
        <p:nvSpPr>
          <p:cNvPr id="6" name="Content Placeholder 5">
            <a:extLst>
              <a:ext uri="{FF2B5EF4-FFF2-40B4-BE49-F238E27FC236}">
                <a16:creationId xmlns:a16="http://schemas.microsoft.com/office/drawing/2014/main" id="{56BAFB2B-42B3-D4C4-69B9-B384D36ADB4F}"/>
              </a:ext>
            </a:extLst>
          </p:cNvPr>
          <p:cNvSpPr>
            <a:spLocks noGrp="1"/>
          </p:cNvSpPr>
          <p:nvPr>
            <p:ph sz="quarter" idx="4"/>
          </p:nvPr>
        </p:nvSpPr>
        <p:spPr/>
        <p:txBody>
          <a:bodyPr>
            <a:normAutofit fontScale="92500"/>
          </a:bodyPr>
          <a:lstStyle/>
          <a:p>
            <a:pPr>
              <a:buFont typeface="Wingdings" panose="05000000000000000000" pitchFamily="2" charset="2"/>
              <a:buChar char="§"/>
            </a:pPr>
            <a:r>
              <a:rPr lang="en-US"/>
              <a:t>2 x 4 boards</a:t>
            </a:r>
          </a:p>
          <a:p>
            <a:pPr>
              <a:buFont typeface="Wingdings" panose="05000000000000000000" pitchFamily="2" charset="2"/>
              <a:buChar char="§"/>
            </a:pPr>
            <a:r>
              <a:rPr lang="en-US"/>
              <a:t>Half-inch or thicker plywood</a:t>
            </a:r>
          </a:p>
          <a:p>
            <a:pPr>
              <a:buFont typeface="Wingdings" panose="05000000000000000000" pitchFamily="2" charset="2"/>
              <a:buChar char="§"/>
            </a:pPr>
            <a:r>
              <a:rPr lang="en-US"/>
              <a:t>Half-inch or thicker tubing</a:t>
            </a:r>
          </a:p>
          <a:p>
            <a:pPr>
              <a:buFont typeface="Wingdings" panose="05000000000000000000" pitchFamily="2" charset="2"/>
              <a:buChar char="§"/>
            </a:pPr>
            <a:r>
              <a:rPr lang="en-US"/>
              <a:t>Sheet metal</a:t>
            </a:r>
          </a:p>
          <a:p>
            <a:pPr>
              <a:buFont typeface="Wingdings" panose="05000000000000000000" pitchFamily="2" charset="2"/>
              <a:buChar char="§"/>
            </a:pPr>
            <a:r>
              <a:rPr lang="en-US"/>
              <a:t>Permanent adhesive</a:t>
            </a:r>
          </a:p>
          <a:p>
            <a:pPr>
              <a:buFont typeface="Wingdings" panose="05000000000000000000" pitchFamily="2" charset="2"/>
              <a:buChar char="§"/>
            </a:pPr>
            <a:r>
              <a:rPr lang="en-US"/>
              <a:t>Hot glue</a:t>
            </a:r>
          </a:p>
          <a:p>
            <a:pPr>
              <a:buFont typeface="Wingdings" panose="05000000000000000000" pitchFamily="2" charset="2"/>
              <a:buChar char="§"/>
            </a:pPr>
            <a:r>
              <a:rPr lang="en-US"/>
              <a:t>No power tools</a:t>
            </a:r>
            <a:endParaRPr lang="en-US" dirty="0"/>
          </a:p>
        </p:txBody>
      </p:sp>
    </p:spTree>
    <p:extLst>
      <p:ext uri="{BB962C8B-B14F-4D97-AF65-F5344CB8AC3E}">
        <p14:creationId xmlns:p14="http://schemas.microsoft.com/office/powerpoint/2010/main" val="235866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C1A1EAE-357C-4E0F-B9D2-FA8CCF1A0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35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07F15-CDE9-BE32-A977-3164701A5847}"/>
              </a:ext>
            </a:extLst>
          </p:cNvPr>
          <p:cNvSpPr>
            <a:spLocks noGrp="1"/>
          </p:cNvSpPr>
          <p:nvPr>
            <p:ph type="title"/>
          </p:nvPr>
        </p:nvSpPr>
        <p:spPr>
          <a:xfrm>
            <a:off x="393192" y="3575304"/>
            <a:ext cx="4945641" cy="1218907"/>
          </a:xfrm>
        </p:spPr>
        <p:txBody>
          <a:bodyPr vert="horz" lIns="91440" tIns="45720" rIns="91440" bIns="45720" rtlCol="0" anchor="ctr">
            <a:normAutofit/>
          </a:bodyPr>
          <a:lstStyle/>
          <a:p>
            <a:pPr defTabSz="914400"/>
            <a:r>
              <a:rPr lang="en-US" sz="4600" spc="100">
                <a:solidFill>
                  <a:srgbClr val="FFFFFF"/>
                </a:solidFill>
              </a:rPr>
              <a:t>Build-out Regulations</a:t>
            </a:r>
          </a:p>
        </p:txBody>
      </p:sp>
      <p:pic>
        <p:nvPicPr>
          <p:cNvPr id="5" name="Content Placeholder 13" descr="Untitled.jpg">
            <a:extLst>
              <a:ext uri="{FF2B5EF4-FFF2-40B4-BE49-F238E27FC236}">
                <a16:creationId xmlns:a16="http://schemas.microsoft.com/office/drawing/2014/main" id="{C5DB862C-73B1-7343-A31C-1AAE4E798C5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14551" r="-2" b="18173"/>
          <a:stretch/>
        </p:blipFill>
        <p:spPr>
          <a:xfrm>
            <a:off x="245660" y="241299"/>
            <a:ext cx="5293729" cy="3080544"/>
          </a:xfrm>
          <a:prstGeom prst="rect">
            <a:avLst/>
          </a:prstGeom>
        </p:spPr>
      </p:pic>
      <p:sp>
        <p:nvSpPr>
          <p:cNvPr id="34" name="Rectangle 3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F995B64-CE07-D878-D5DB-28273B3A5A18}"/>
              </a:ext>
            </a:extLst>
          </p:cNvPr>
          <p:cNvSpPr>
            <a:spLocks noGrp="1"/>
          </p:cNvSpPr>
          <p:nvPr>
            <p:ph type="body" sz="half" idx="2"/>
          </p:nvPr>
        </p:nvSpPr>
        <p:spPr>
          <a:xfrm>
            <a:off x="6021989" y="688293"/>
            <a:ext cx="2568554" cy="3639272"/>
          </a:xfrm>
        </p:spPr>
        <p:txBody>
          <a:bodyPr vert="horz" lIns="45720" tIns="45720" rIns="45720" bIns="45720" rtlCol="0" anchor="ctr">
            <a:normAutofit/>
          </a:bodyPr>
          <a:lstStyle/>
          <a:p>
            <a:pPr marL="285750" indent="-285750" defTabSz="914400">
              <a:lnSpc>
                <a:spcPct val="90000"/>
              </a:lnSpc>
              <a:buFont typeface="Wingdings" panose="05000000000000000000" pitchFamily="2" charset="2"/>
              <a:buChar char="§"/>
            </a:pPr>
            <a:r>
              <a:rPr lang="en-US" sz="1400" dirty="0">
                <a:solidFill>
                  <a:srgbClr val="FFFFFF"/>
                </a:solidFill>
              </a:rPr>
              <a:t>Maximum size for structure is 10ft x 10ft x 8ft tall.</a:t>
            </a:r>
          </a:p>
          <a:p>
            <a:pPr marL="285750" indent="-285750" defTabSz="914400">
              <a:lnSpc>
                <a:spcPct val="90000"/>
              </a:lnSpc>
              <a:buFont typeface="Wingdings" panose="05000000000000000000" pitchFamily="2" charset="2"/>
              <a:buChar char="§"/>
            </a:pPr>
            <a:r>
              <a:rPr lang="en-US" sz="1400" dirty="0">
                <a:solidFill>
                  <a:srgbClr val="FFFFFF"/>
                </a:solidFill>
              </a:rPr>
              <a:t>Five members of the team are allowed on the carpet at one time; other team members are allowed to assist on site.</a:t>
            </a:r>
          </a:p>
          <a:p>
            <a:pPr marL="285750" indent="-285750" defTabSz="914400">
              <a:lnSpc>
                <a:spcPct val="90000"/>
              </a:lnSpc>
              <a:buFont typeface="Wingdings" panose="05000000000000000000" pitchFamily="2" charset="2"/>
              <a:buChar char="§"/>
            </a:pPr>
            <a:r>
              <a:rPr lang="en-US" sz="1400" dirty="0">
                <a:solidFill>
                  <a:srgbClr val="FFFFFF"/>
                </a:solidFill>
              </a:rPr>
              <a:t>You are allowed approximately 6 hours of build time to complete your structure. </a:t>
            </a:r>
          </a:p>
          <a:p>
            <a:pPr marL="285750" indent="-285750" defTabSz="914400">
              <a:lnSpc>
                <a:spcPct val="90000"/>
              </a:lnSpc>
              <a:buFont typeface="Wingdings" panose="05000000000000000000" pitchFamily="2" charset="2"/>
              <a:buChar char="§"/>
            </a:pPr>
            <a:r>
              <a:rPr lang="en-US" sz="1400" dirty="0">
                <a:solidFill>
                  <a:srgbClr val="FFFFFF"/>
                </a:solidFill>
              </a:rPr>
              <a:t>Bring all supplies you will need to build your structures. </a:t>
            </a:r>
          </a:p>
          <a:p>
            <a:pPr marL="285750" indent="-285750" defTabSz="914400">
              <a:lnSpc>
                <a:spcPct val="90000"/>
              </a:lnSpc>
              <a:buFont typeface="Wingdings" panose="05000000000000000000" pitchFamily="2" charset="2"/>
              <a:buChar char="§"/>
            </a:pPr>
            <a:r>
              <a:rPr lang="en-US" sz="1400" dirty="0">
                <a:solidFill>
                  <a:srgbClr val="FFFFFF"/>
                </a:solidFill>
              </a:rPr>
              <a:t>Leave your area “broom clean”</a:t>
            </a:r>
          </a:p>
          <a:p>
            <a:pPr defTabSz="914400">
              <a:lnSpc>
                <a:spcPct val="90000"/>
              </a:lnSpc>
            </a:pPr>
            <a:endParaRPr lang="en-US" dirty="0">
              <a:solidFill>
                <a:srgbClr val="FFFFFF"/>
              </a:solidFill>
            </a:endParaRPr>
          </a:p>
        </p:txBody>
      </p:sp>
    </p:spTree>
    <p:extLst>
      <p:ext uri="{BB962C8B-B14F-4D97-AF65-F5344CB8AC3E}">
        <p14:creationId xmlns:p14="http://schemas.microsoft.com/office/powerpoint/2010/main" val="93246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3948079"/>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96" y="363474"/>
            <a:ext cx="8433027" cy="441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061E4-40A7-6DBC-9C62-ED47A4A37B94}"/>
              </a:ext>
            </a:extLst>
          </p:cNvPr>
          <p:cNvSpPr>
            <a:spLocks noGrp="1"/>
          </p:cNvSpPr>
          <p:nvPr>
            <p:ph type="title"/>
          </p:nvPr>
        </p:nvSpPr>
        <p:spPr>
          <a:xfrm>
            <a:off x="3274017" y="607706"/>
            <a:ext cx="5265560" cy="3922222"/>
          </a:xfrm>
        </p:spPr>
        <p:txBody>
          <a:bodyPr vert="horz" lIns="91440" tIns="45720" rIns="91440" bIns="45720" rtlCol="0" anchor="ctr">
            <a:normAutofit/>
          </a:bodyPr>
          <a:lstStyle/>
          <a:p>
            <a:pPr algn="l" defTabSz="914400"/>
            <a:r>
              <a:rPr lang="en-US" sz="5000" spc="200" dirty="0">
                <a:solidFill>
                  <a:srgbClr val="FFFFFF"/>
                </a:solidFill>
              </a:rPr>
              <a:t>timeline</a:t>
            </a:r>
          </a:p>
        </p:txBody>
      </p:sp>
      <p:sp>
        <p:nvSpPr>
          <p:cNvPr id="3" name="Text Placeholder 2">
            <a:extLst>
              <a:ext uri="{FF2B5EF4-FFF2-40B4-BE49-F238E27FC236}">
                <a16:creationId xmlns:a16="http://schemas.microsoft.com/office/drawing/2014/main" id="{D85CA199-B253-FCC2-BB33-7B0F2A374FB7}"/>
              </a:ext>
            </a:extLst>
          </p:cNvPr>
          <p:cNvSpPr>
            <a:spLocks noGrp="1"/>
          </p:cNvSpPr>
          <p:nvPr>
            <p:ph type="body" idx="1"/>
          </p:nvPr>
        </p:nvSpPr>
        <p:spPr>
          <a:xfrm>
            <a:off x="591495" y="607706"/>
            <a:ext cx="2212157" cy="3922222"/>
          </a:xfrm>
        </p:spPr>
        <p:txBody>
          <a:bodyPr vert="horz" lIns="91440" tIns="45720" rIns="91440" bIns="45720" rtlCol="0" anchor="ctr">
            <a:normAutofit/>
          </a:bodyPr>
          <a:lstStyle/>
          <a:p>
            <a:pPr algn="r" defTabSz="914400">
              <a:spcAft>
                <a:spcPts val="200"/>
              </a:spcAft>
            </a:pPr>
            <a:r>
              <a:rPr lang="en-US" sz="1800" dirty="0">
                <a:solidFill>
                  <a:srgbClr val="FFFFFF"/>
                </a:solidFill>
              </a:rPr>
              <a:t>Submittals</a:t>
            </a:r>
          </a:p>
          <a:p>
            <a:pPr algn="r" defTabSz="914400">
              <a:spcAft>
                <a:spcPts val="200"/>
              </a:spcAft>
            </a:pPr>
            <a:r>
              <a:rPr lang="en-US" sz="1800" dirty="0">
                <a:solidFill>
                  <a:srgbClr val="FFFFFF"/>
                </a:solidFill>
              </a:rPr>
              <a:t>Pre-build</a:t>
            </a:r>
          </a:p>
          <a:p>
            <a:pPr algn="r" defTabSz="914400">
              <a:spcAft>
                <a:spcPts val="200"/>
              </a:spcAft>
            </a:pPr>
            <a:r>
              <a:rPr lang="en-US" sz="1800" dirty="0">
                <a:solidFill>
                  <a:srgbClr val="FFFFFF"/>
                </a:solidFill>
              </a:rPr>
              <a:t>Schedule</a:t>
            </a:r>
          </a:p>
          <a:p>
            <a:pPr algn="r" defTabSz="914400">
              <a:spcAft>
                <a:spcPts val="200"/>
              </a:spcAft>
            </a:pPr>
            <a:r>
              <a:rPr lang="en-US" sz="1800" dirty="0">
                <a:solidFill>
                  <a:srgbClr val="FFFFFF"/>
                </a:solidFill>
              </a:rPr>
              <a:t>Gala and Awards</a:t>
            </a:r>
          </a:p>
          <a:p>
            <a:pPr algn="r" defTabSz="914400">
              <a:spcAft>
                <a:spcPts val="200"/>
              </a:spcAft>
            </a:pPr>
            <a:r>
              <a:rPr lang="en-US" sz="1800" dirty="0" err="1">
                <a:solidFill>
                  <a:srgbClr val="FFFFFF"/>
                </a:solidFill>
              </a:rPr>
              <a:t>DeCanstruction</a:t>
            </a:r>
            <a:endParaRPr lang="en-US" sz="1800" dirty="0">
              <a:solidFill>
                <a:srgbClr val="FFFFFF"/>
              </a:solidFill>
            </a:endParaRPr>
          </a:p>
        </p:txBody>
      </p:sp>
      <p:cxnSp>
        <p:nvCxnSpPr>
          <p:cNvPr id="29" name="Straight Connector 28">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197217"/>
            <a:ext cx="0" cy="27432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85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994703-A2B0-4AE1-8EF2-E1614AC7CE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5" name="Rectangle 14">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482595"/>
            <a:ext cx="5740884" cy="417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55E9C5-A2A4-DE8D-ABEB-A074C72E6001}"/>
              </a:ext>
            </a:extLst>
          </p:cNvPr>
          <p:cNvSpPr>
            <a:spLocks noGrp="1"/>
          </p:cNvSpPr>
          <p:nvPr>
            <p:ph type="title"/>
          </p:nvPr>
        </p:nvSpPr>
        <p:spPr>
          <a:xfrm>
            <a:off x="3164852" y="3551831"/>
            <a:ext cx="5255248" cy="867270"/>
          </a:xfrm>
        </p:spPr>
        <p:txBody>
          <a:bodyPr vert="horz" lIns="91440" tIns="45720" rIns="91440" bIns="45720" rtlCol="0" anchor="t">
            <a:normAutofit/>
          </a:bodyPr>
          <a:lstStyle/>
          <a:p>
            <a:pPr algn="l" defTabSz="914400"/>
            <a:r>
              <a:rPr lang="en-US" sz="5000" spc="100">
                <a:solidFill>
                  <a:schemeClr val="tx1"/>
                </a:solidFill>
              </a:rPr>
              <a:t>submittals</a:t>
            </a:r>
          </a:p>
        </p:txBody>
      </p:sp>
      <p:sp>
        <p:nvSpPr>
          <p:cNvPr id="6" name="Text Placeholder 5">
            <a:extLst>
              <a:ext uri="{FF2B5EF4-FFF2-40B4-BE49-F238E27FC236}">
                <a16:creationId xmlns:a16="http://schemas.microsoft.com/office/drawing/2014/main" id="{DA192D53-2163-3B9C-2EFE-0A00BB27BF90}"/>
              </a:ext>
            </a:extLst>
          </p:cNvPr>
          <p:cNvSpPr>
            <a:spLocks noGrp="1"/>
          </p:cNvSpPr>
          <p:nvPr>
            <p:ph type="body" sz="half" idx="2"/>
          </p:nvPr>
        </p:nvSpPr>
        <p:spPr>
          <a:xfrm>
            <a:off x="3164851" y="784200"/>
            <a:ext cx="5255249" cy="2527975"/>
          </a:xfrm>
        </p:spPr>
        <p:txBody>
          <a:bodyPr vert="horz" lIns="45720" tIns="45720" rIns="45720" bIns="45720" rtlCol="0" anchor="b">
            <a:normAutofit fontScale="85000" lnSpcReduction="10000"/>
          </a:bodyPr>
          <a:lstStyle/>
          <a:p>
            <a:pPr marL="2170113" indent="-2170113">
              <a:lnSpc>
                <a:spcPct val="130000"/>
              </a:lnSpc>
              <a:buNone/>
              <a:tabLst>
                <a:tab pos="2170113" algn="l"/>
              </a:tabLst>
            </a:pPr>
            <a:endParaRPr lang="en-US" sz="1400" b="1" dirty="0"/>
          </a:p>
          <a:p>
            <a:pPr marL="2170113" indent="-2170113">
              <a:lnSpc>
                <a:spcPct val="130000"/>
              </a:lnSpc>
              <a:buNone/>
              <a:tabLst>
                <a:tab pos="2170113" algn="l"/>
              </a:tabLst>
            </a:pPr>
            <a:r>
              <a:rPr lang="en-US" sz="1700" b="1" dirty="0"/>
              <a:t>Deadline for Entry: </a:t>
            </a:r>
            <a:r>
              <a:rPr lang="en-US" sz="1700" dirty="0"/>
              <a:t>	Friday, May 24, 2024</a:t>
            </a:r>
          </a:p>
          <a:p>
            <a:pPr marL="2170113" indent="-2170113">
              <a:lnSpc>
                <a:spcPct val="130000"/>
              </a:lnSpc>
              <a:buNone/>
              <a:tabLst>
                <a:tab pos="2170113" algn="l"/>
              </a:tabLst>
            </a:pPr>
            <a:r>
              <a:rPr lang="en-US" sz="1700" b="1" dirty="0"/>
              <a:t>Submittal No. 1: </a:t>
            </a:r>
            <a:r>
              <a:rPr lang="en-US" sz="1700" dirty="0"/>
              <a:t>	Friday, June 21, 2024</a:t>
            </a:r>
          </a:p>
          <a:p>
            <a:pPr marL="2170113" indent="-2170113">
              <a:lnSpc>
                <a:spcPct val="130000"/>
              </a:lnSpc>
              <a:buNone/>
              <a:tabLst>
                <a:tab pos="2170113" algn="l"/>
              </a:tabLst>
            </a:pPr>
            <a:r>
              <a:rPr lang="en-US" sz="1700" b="1" dirty="0"/>
              <a:t>Submittal No. 2: </a:t>
            </a:r>
            <a:r>
              <a:rPr lang="en-US" sz="1700" dirty="0"/>
              <a:t>	Friday, July 19, 2024</a:t>
            </a:r>
          </a:p>
          <a:p>
            <a:pPr marL="2170113" indent="-2170113">
              <a:lnSpc>
                <a:spcPct val="130000"/>
              </a:lnSpc>
              <a:buNone/>
              <a:tabLst>
                <a:tab pos="2170113" algn="l"/>
              </a:tabLst>
            </a:pPr>
            <a:r>
              <a:rPr lang="en-US" sz="1700" b="1" dirty="0"/>
              <a:t>Submittal No. 3: </a:t>
            </a:r>
            <a:r>
              <a:rPr lang="en-US" sz="1700" dirty="0"/>
              <a:t>	Friday, August 23, 2024</a:t>
            </a:r>
          </a:p>
          <a:p>
            <a:pPr marL="2170113" indent="-2170113">
              <a:lnSpc>
                <a:spcPct val="130000"/>
              </a:lnSpc>
              <a:buNone/>
              <a:tabLst>
                <a:tab pos="2170113" algn="l"/>
              </a:tabLst>
            </a:pPr>
            <a:endParaRPr lang="en-US" sz="1400" dirty="0"/>
          </a:p>
          <a:p>
            <a:pPr marL="2170113" indent="-2170113" algn="ctr">
              <a:lnSpc>
                <a:spcPct val="130000"/>
              </a:lnSpc>
              <a:buNone/>
              <a:tabLst>
                <a:tab pos="2170113" algn="l"/>
              </a:tabLst>
            </a:pPr>
            <a:r>
              <a:rPr lang="en-US" sz="1700" dirty="0" err="1"/>
              <a:t>CanstructionPDX</a:t>
            </a:r>
            <a:r>
              <a:rPr lang="en-US" sz="1700" dirty="0"/>
              <a:t> website will have all submittal details and forms:</a:t>
            </a:r>
          </a:p>
          <a:p>
            <a:pPr marL="2170113" indent="-2170113" algn="ctr">
              <a:lnSpc>
                <a:spcPct val="130000"/>
              </a:lnSpc>
              <a:buNone/>
              <a:tabLst>
                <a:tab pos="2170113" algn="l"/>
              </a:tabLst>
            </a:pPr>
            <a:r>
              <a:rPr lang="en-US" sz="1700" dirty="0">
                <a:hlinkClick r:id="rId2"/>
              </a:rPr>
              <a:t>www.canstructionpdx.org</a:t>
            </a:r>
            <a:br>
              <a:rPr lang="en-US" sz="1400" dirty="0"/>
            </a:br>
            <a:endParaRPr lang="en-US" sz="1500" dirty="0">
              <a:solidFill>
                <a:schemeClr val="tx1"/>
              </a:solidFill>
            </a:endParaRPr>
          </a:p>
        </p:txBody>
      </p:sp>
      <p:cxnSp>
        <p:nvCxnSpPr>
          <p:cNvPr id="17" name="Straight Connector 16">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3432003"/>
            <a:ext cx="342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1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7E2391-4EC5-4FD9-A3B0-20F5E23EE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F55FB-2BB0-70E4-9D85-142AB904044B}"/>
              </a:ext>
            </a:extLst>
          </p:cNvPr>
          <p:cNvSpPr>
            <a:spLocks noGrp="1"/>
          </p:cNvSpPr>
          <p:nvPr>
            <p:ph type="title"/>
          </p:nvPr>
        </p:nvSpPr>
        <p:spPr>
          <a:xfrm>
            <a:off x="482601" y="482600"/>
            <a:ext cx="2561709" cy="4178299"/>
          </a:xfrm>
        </p:spPr>
        <p:txBody>
          <a:bodyPr>
            <a:normAutofit/>
          </a:bodyPr>
          <a:lstStyle/>
          <a:p>
            <a:r>
              <a:rPr lang="en-US">
                <a:solidFill>
                  <a:srgbClr val="FFFFFF"/>
                </a:solidFill>
              </a:rPr>
              <a:t>prebuild</a:t>
            </a:r>
          </a:p>
        </p:txBody>
      </p:sp>
      <p:graphicFrame>
        <p:nvGraphicFramePr>
          <p:cNvPr id="5" name="Content Placeholder 2">
            <a:extLst>
              <a:ext uri="{FF2B5EF4-FFF2-40B4-BE49-F238E27FC236}">
                <a16:creationId xmlns:a16="http://schemas.microsoft.com/office/drawing/2014/main" id="{6C5FB709-EB30-4819-DBF8-8A7DD0964DF6}"/>
              </a:ext>
            </a:extLst>
          </p:cNvPr>
          <p:cNvGraphicFramePr>
            <a:graphicFrameLocks noGrp="1"/>
          </p:cNvGraphicFramePr>
          <p:nvPr>
            <p:ph idx="1"/>
            <p:extLst>
              <p:ext uri="{D42A27DB-BD31-4B8C-83A1-F6EECF244321}">
                <p14:modId xmlns:p14="http://schemas.microsoft.com/office/powerpoint/2010/main" val="670248735"/>
              </p:ext>
            </p:extLst>
          </p:nvPr>
        </p:nvGraphicFramePr>
        <p:xfrm>
          <a:off x="4202906" y="715566"/>
          <a:ext cx="4231481" cy="3690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47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7E33-E6B8-3F85-6B7A-D6F0F40C6952}"/>
              </a:ext>
            </a:extLst>
          </p:cNvPr>
          <p:cNvSpPr>
            <a:spLocks noGrp="1"/>
          </p:cNvSpPr>
          <p:nvPr>
            <p:ph type="title"/>
          </p:nvPr>
        </p:nvSpPr>
        <p:spPr/>
        <p:txBody>
          <a:bodyPr/>
          <a:lstStyle/>
          <a:p>
            <a:r>
              <a:rPr lang="en-US" dirty="0"/>
              <a:t>Event schedule</a:t>
            </a:r>
          </a:p>
        </p:txBody>
      </p:sp>
      <p:sp>
        <p:nvSpPr>
          <p:cNvPr id="4" name="Text Placeholder 3">
            <a:extLst>
              <a:ext uri="{FF2B5EF4-FFF2-40B4-BE49-F238E27FC236}">
                <a16:creationId xmlns:a16="http://schemas.microsoft.com/office/drawing/2014/main" id="{7D028611-CB49-C947-45B8-FF5EE51F448A}"/>
              </a:ext>
            </a:extLst>
          </p:cNvPr>
          <p:cNvSpPr>
            <a:spLocks noGrp="1"/>
          </p:cNvSpPr>
          <p:nvPr>
            <p:ph type="body" sz="half" idx="2"/>
          </p:nvPr>
        </p:nvSpPr>
        <p:spPr/>
        <p:txBody>
          <a:bodyPr>
            <a:normAutofit/>
          </a:bodyPr>
          <a:lstStyle/>
          <a:p>
            <a:r>
              <a:rPr lang="en-US" sz="1400" dirty="0"/>
              <a:t>Food Transport: OFB will pick up the food 1-2 weeks before the event at one place. (Mid-Sept date to be determined)</a:t>
            </a:r>
          </a:p>
          <a:p>
            <a:endParaRPr lang="en-US" sz="1400" dirty="0"/>
          </a:p>
          <a:p>
            <a:r>
              <a:rPr lang="en-US" sz="1400" dirty="0"/>
              <a:t>Build Out: 		Monday</a:t>
            </a:r>
          </a:p>
          <a:p>
            <a:r>
              <a:rPr lang="en-US" sz="1400" dirty="0"/>
              <a:t>Judging: 		Tuesday (afternoon)</a:t>
            </a:r>
          </a:p>
          <a:p>
            <a:r>
              <a:rPr lang="en-US" sz="1400" dirty="0"/>
              <a:t>Awards Gala: 	Tuesday (evening)</a:t>
            </a:r>
          </a:p>
          <a:p>
            <a:r>
              <a:rPr lang="en-US" sz="1400" dirty="0"/>
              <a:t>Public Viewing: 	Monday - Sunday</a:t>
            </a:r>
          </a:p>
          <a:p>
            <a:r>
              <a:rPr lang="en-US" sz="1400" dirty="0"/>
              <a:t>De-</a:t>
            </a:r>
            <a:r>
              <a:rPr lang="en-US" sz="1400" dirty="0" err="1"/>
              <a:t>canstruction</a:t>
            </a:r>
            <a:r>
              <a:rPr lang="en-US" sz="1400" dirty="0"/>
              <a:t>: 	Sunday (evening)</a:t>
            </a:r>
          </a:p>
        </p:txBody>
      </p:sp>
      <p:pic>
        <p:nvPicPr>
          <p:cNvPr id="5" name="Content Placeholder 4" descr="Cargo shipping containers in a pile and on a semi-truck at a harbour">
            <a:extLst>
              <a:ext uri="{FF2B5EF4-FFF2-40B4-BE49-F238E27FC236}">
                <a16:creationId xmlns:a16="http://schemas.microsoft.com/office/drawing/2014/main" id="{A97129D1-B25B-97B0-A518-6E49FE3F3CBC}"/>
              </a:ext>
            </a:extLst>
          </p:cNvPr>
          <p:cNvPicPr>
            <a:picLocks noGrp="1" noChangeAspect="1"/>
          </p:cNvPicPr>
          <p:nvPr>
            <p:ph idx="1"/>
          </p:nvPr>
        </p:nvPicPr>
        <p:blipFill rotWithShape="1">
          <a:blip r:embed="rId2"/>
          <a:srcRect l="28556" r="9458"/>
          <a:stretch/>
        </p:blipFill>
        <p:spPr>
          <a:xfrm>
            <a:off x="4809292" y="617538"/>
            <a:ext cx="3213178" cy="3887787"/>
          </a:xfrm>
          <a:prstGeom prst="rect">
            <a:avLst/>
          </a:prstGeom>
        </p:spPr>
      </p:pic>
    </p:spTree>
    <p:extLst>
      <p:ext uri="{BB962C8B-B14F-4D97-AF65-F5344CB8AC3E}">
        <p14:creationId xmlns:p14="http://schemas.microsoft.com/office/powerpoint/2010/main" val="125842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1063F05-99EF-4DA3-B595-4E26670F2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rgbClr val="5C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E7E33-E6B8-3F85-6B7A-D6F0F40C6952}"/>
              </a:ext>
            </a:extLst>
          </p:cNvPr>
          <p:cNvSpPr>
            <a:spLocks noGrp="1"/>
          </p:cNvSpPr>
          <p:nvPr>
            <p:ph type="title"/>
          </p:nvPr>
        </p:nvSpPr>
        <p:spPr>
          <a:xfrm>
            <a:off x="768096" y="438912"/>
            <a:ext cx="2834314" cy="1124712"/>
          </a:xfrm>
        </p:spPr>
        <p:txBody>
          <a:bodyPr vert="horz" lIns="91440" tIns="45720" rIns="91440" bIns="45720" rtlCol="0" anchor="ctr">
            <a:normAutofit/>
          </a:bodyPr>
          <a:lstStyle/>
          <a:p>
            <a:pPr defTabSz="914400"/>
            <a:r>
              <a:rPr lang="en-US" sz="5000" spc="100">
                <a:solidFill>
                  <a:srgbClr val="FFFFFF"/>
                </a:solidFill>
              </a:rPr>
              <a:t>Build-Out</a:t>
            </a:r>
          </a:p>
        </p:txBody>
      </p:sp>
      <p:cxnSp>
        <p:nvCxnSpPr>
          <p:cNvPr id="16" name="Straight Connector 15">
            <a:extLst>
              <a:ext uri="{FF2B5EF4-FFF2-40B4-BE49-F238E27FC236}">
                <a16:creationId xmlns:a16="http://schemas.microsoft.com/office/drawing/2014/main" id="{E0A835C2-2B9B-4174-AA2C-60A4F1311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rgbClr val="66A9F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D028611-CB49-C947-45B8-FF5EE51F448A}"/>
              </a:ext>
            </a:extLst>
          </p:cNvPr>
          <p:cNvSpPr>
            <a:spLocks noGrp="1"/>
          </p:cNvSpPr>
          <p:nvPr>
            <p:ph type="body" sz="half" idx="2"/>
          </p:nvPr>
        </p:nvSpPr>
        <p:spPr>
          <a:xfrm>
            <a:off x="768096" y="1714500"/>
            <a:ext cx="2843784" cy="2948940"/>
          </a:xfrm>
        </p:spPr>
        <p:txBody>
          <a:bodyPr vert="horz" lIns="45720" tIns="45720" rIns="45720" bIns="45720" rtlCol="0">
            <a:normAutofit/>
          </a:bodyPr>
          <a:lstStyle/>
          <a:p>
            <a:pPr marL="171450" indent="-171450" defTabSz="914400">
              <a:lnSpc>
                <a:spcPct val="90000"/>
              </a:lnSpc>
              <a:buFont typeface="Wingdings" panose="05000000000000000000" pitchFamily="2" charset="2"/>
              <a:buChar char="§"/>
            </a:pPr>
            <a:r>
              <a:rPr lang="en-US" sz="1600" dirty="0">
                <a:solidFill>
                  <a:srgbClr val="FFFFFF"/>
                </a:solidFill>
              </a:rPr>
              <a:t>Five team members</a:t>
            </a:r>
          </a:p>
          <a:p>
            <a:pPr marL="171450" indent="-171450" defTabSz="914400">
              <a:lnSpc>
                <a:spcPct val="90000"/>
              </a:lnSpc>
              <a:buFont typeface="Wingdings" panose="05000000000000000000" pitchFamily="2" charset="2"/>
              <a:buChar char="§"/>
            </a:pPr>
            <a:r>
              <a:rPr lang="en-US" sz="1600" dirty="0">
                <a:solidFill>
                  <a:srgbClr val="FFFFFF"/>
                </a:solidFill>
              </a:rPr>
              <a:t>Supplies</a:t>
            </a:r>
          </a:p>
          <a:p>
            <a:pPr marL="514350" lvl="1" indent="-171450" defTabSz="914400">
              <a:buFont typeface="Wingdings" panose="05000000000000000000" pitchFamily="2" charset="2"/>
              <a:buChar char="§"/>
            </a:pPr>
            <a:r>
              <a:rPr lang="en-US" sz="1600" dirty="0">
                <a:solidFill>
                  <a:srgbClr val="FFFFFF"/>
                </a:solidFill>
              </a:rPr>
              <a:t>leveling devices</a:t>
            </a:r>
          </a:p>
          <a:p>
            <a:pPr marL="514350" lvl="1" indent="-171450" defTabSz="914400">
              <a:buFont typeface="Wingdings" panose="05000000000000000000" pitchFamily="2" charset="2"/>
              <a:buChar char="§"/>
            </a:pPr>
            <a:r>
              <a:rPr lang="en-US" sz="1600" dirty="0">
                <a:solidFill>
                  <a:srgbClr val="FFFFFF"/>
                </a:solidFill>
              </a:rPr>
              <a:t>ladder</a:t>
            </a:r>
          </a:p>
          <a:p>
            <a:pPr marL="514350" lvl="1" indent="-171450" defTabSz="914400">
              <a:buFont typeface="Wingdings" panose="05000000000000000000" pitchFamily="2" charset="2"/>
              <a:buChar char="§"/>
            </a:pPr>
            <a:r>
              <a:rPr lang="en-US" sz="1600" dirty="0">
                <a:solidFill>
                  <a:srgbClr val="FFFFFF"/>
                </a:solidFill>
              </a:rPr>
              <a:t>clear tape (leave on can)</a:t>
            </a:r>
          </a:p>
          <a:p>
            <a:pPr marL="514350" lvl="1" indent="-171450" defTabSz="914400">
              <a:buFont typeface="Wingdings" panose="05000000000000000000" pitchFamily="2" charset="2"/>
              <a:buChar char="§"/>
            </a:pPr>
            <a:r>
              <a:rPr lang="en-US" sz="1600" dirty="0">
                <a:solidFill>
                  <a:srgbClr val="FFFFFF"/>
                </a:solidFill>
              </a:rPr>
              <a:t>box cutter</a:t>
            </a:r>
          </a:p>
          <a:p>
            <a:pPr marL="171450" indent="-171450" defTabSz="914400">
              <a:lnSpc>
                <a:spcPct val="90000"/>
              </a:lnSpc>
              <a:buFont typeface="Wingdings" panose="05000000000000000000" pitchFamily="2" charset="2"/>
              <a:buChar char="§"/>
            </a:pPr>
            <a:r>
              <a:rPr lang="en-US" sz="1600" dirty="0">
                <a:solidFill>
                  <a:srgbClr val="FFFFFF"/>
                </a:solidFill>
              </a:rPr>
              <a:t>Take out what you brought in</a:t>
            </a:r>
          </a:p>
          <a:p>
            <a:pPr marL="171450" indent="-171450" defTabSz="914400">
              <a:lnSpc>
                <a:spcPct val="90000"/>
              </a:lnSpc>
              <a:buFont typeface="Wingdings" panose="05000000000000000000" pitchFamily="2" charset="2"/>
              <a:buChar char="§"/>
            </a:pPr>
            <a:r>
              <a:rPr lang="en-US" sz="1600" dirty="0">
                <a:solidFill>
                  <a:srgbClr val="FFFFFF"/>
                </a:solidFill>
              </a:rPr>
              <a:t>Eat in designated eating areas</a:t>
            </a:r>
          </a:p>
          <a:p>
            <a:pPr marL="171450" indent="-171450" defTabSz="914400">
              <a:lnSpc>
                <a:spcPct val="90000"/>
              </a:lnSpc>
              <a:buFont typeface="Wingdings" panose="05000000000000000000" pitchFamily="2" charset="2"/>
              <a:buChar char="§"/>
            </a:pPr>
            <a:r>
              <a:rPr lang="en-US" sz="1600" dirty="0">
                <a:solidFill>
                  <a:srgbClr val="FFFFFF"/>
                </a:solidFill>
              </a:rPr>
              <a:t>No power tools</a:t>
            </a:r>
          </a:p>
        </p:txBody>
      </p:sp>
      <p:pic>
        <p:nvPicPr>
          <p:cNvPr id="7" name="Content Placeholder 6" descr="2009_0413 006.jpg">
            <a:extLst>
              <a:ext uri="{FF2B5EF4-FFF2-40B4-BE49-F238E27FC236}">
                <a16:creationId xmlns:a16="http://schemas.microsoft.com/office/drawing/2014/main" id="{D5CB897E-0210-FE57-3889-7A3244D9745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997" r="2" b="19504"/>
          <a:stretch/>
        </p:blipFill>
        <p:spPr>
          <a:xfrm>
            <a:off x="4101411" y="10"/>
            <a:ext cx="5042589" cy="5143490"/>
          </a:xfrm>
          <a:prstGeom prst="rect">
            <a:avLst/>
          </a:prstGeom>
        </p:spPr>
      </p:pic>
    </p:spTree>
    <p:extLst>
      <p:ext uri="{BB962C8B-B14F-4D97-AF65-F5344CB8AC3E}">
        <p14:creationId xmlns:p14="http://schemas.microsoft.com/office/powerpoint/2010/main" val="158282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1063F05-99EF-4DA3-B595-4E26670F2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rgbClr val="7F4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268E9-46B9-AE95-FC45-B958281FBB38}"/>
              </a:ext>
            </a:extLst>
          </p:cNvPr>
          <p:cNvSpPr>
            <a:spLocks noGrp="1"/>
          </p:cNvSpPr>
          <p:nvPr>
            <p:ph type="title"/>
          </p:nvPr>
        </p:nvSpPr>
        <p:spPr>
          <a:xfrm>
            <a:off x="768096" y="438912"/>
            <a:ext cx="2834314" cy="1124712"/>
          </a:xfrm>
        </p:spPr>
        <p:txBody>
          <a:bodyPr vert="horz" lIns="91440" tIns="45720" rIns="91440" bIns="45720" rtlCol="0" anchor="ctr">
            <a:normAutofit/>
          </a:bodyPr>
          <a:lstStyle/>
          <a:p>
            <a:pPr defTabSz="914400"/>
            <a:r>
              <a:rPr lang="en-US" sz="3900" spc="100">
                <a:solidFill>
                  <a:srgbClr val="FFFFFF"/>
                </a:solidFill>
              </a:rPr>
              <a:t>Gala and awards</a:t>
            </a:r>
          </a:p>
        </p:txBody>
      </p:sp>
      <p:cxnSp>
        <p:nvCxnSpPr>
          <p:cNvPr id="25" name="Straight Connector 24">
            <a:extLst>
              <a:ext uri="{FF2B5EF4-FFF2-40B4-BE49-F238E27FC236}">
                <a16:creationId xmlns:a16="http://schemas.microsoft.com/office/drawing/2014/main" id="{E0A835C2-2B9B-4174-AA2C-60A4F1311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rgbClr val="E3D25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DE5FD09-B82C-5484-A086-117B789AD1DD}"/>
              </a:ext>
            </a:extLst>
          </p:cNvPr>
          <p:cNvSpPr>
            <a:spLocks noGrp="1"/>
          </p:cNvSpPr>
          <p:nvPr>
            <p:ph type="body" sz="half" idx="2"/>
          </p:nvPr>
        </p:nvSpPr>
        <p:spPr>
          <a:xfrm>
            <a:off x="768096" y="1714500"/>
            <a:ext cx="2843784" cy="2948940"/>
          </a:xfrm>
        </p:spPr>
        <p:txBody>
          <a:bodyPr vert="horz" lIns="45720" tIns="45720" rIns="45720" bIns="45720" rtlCol="0">
            <a:normAutofit/>
          </a:bodyPr>
          <a:lstStyle/>
          <a:p>
            <a:pPr defTabSz="914400">
              <a:lnSpc>
                <a:spcPct val="90000"/>
              </a:lnSpc>
            </a:pPr>
            <a:r>
              <a:rPr lang="en-US" sz="1600" dirty="0">
                <a:solidFill>
                  <a:srgbClr val="FFFFFF"/>
                </a:solidFill>
              </a:rPr>
              <a:t>Jury members will tour the structures and deliberate the day of the Gala</a:t>
            </a:r>
          </a:p>
          <a:p>
            <a:pPr defTabSz="914400">
              <a:lnSpc>
                <a:spcPct val="90000"/>
              </a:lnSpc>
            </a:pPr>
            <a:r>
              <a:rPr lang="en-US" sz="1600" dirty="0">
                <a:solidFill>
                  <a:srgbClr val="FFFFFF"/>
                </a:solidFill>
              </a:rPr>
              <a:t>Teams, sponsors, and volunteers are recognized at the Gala </a:t>
            </a:r>
          </a:p>
          <a:p>
            <a:pPr defTabSz="914400">
              <a:lnSpc>
                <a:spcPct val="90000"/>
              </a:lnSpc>
            </a:pPr>
            <a:r>
              <a:rPr lang="en-US" sz="1600" dirty="0">
                <a:solidFill>
                  <a:srgbClr val="FFFFFF"/>
                </a:solidFill>
              </a:rPr>
              <a:t>Date and location to be announced</a:t>
            </a:r>
          </a:p>
        </p:txBody>
      </p:sp>
      <p:pic>
        <p:nvPicPr>
          <p:cNvPr id="5" name="Content Placeholder 4">
            <a:extLst>
              <a:ext uri="{FF2B5EF4-FFF2-40B4-BE49-F238E27FC236}">
                <a16:creationId xmlns:a16="http://schemas.microsoft.com/office/drawing/2014/main" id="{56DCAA71-4695-FFB0-70DB-1B2FA98337C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4" r="2023"/>
          <a:stretch/>
        </p:blipFill>
        <p:spPr>
          <a:xfrm>
            <a:off x="4101411" y="10"/>
            <a:ext cx="5042589" cy="5143490"/>
          </a:xfrm>
          <a:prstGeom prst="rect">
            <a:avLst/>
          </a:prstGeom>
        </p:spPr>
      </p:pic>
    </p:spTree>
    <p:extLst>
      <p:ext uri="{BB962C8B-B14F-4D97-AF65-F5344CB8AC3E}">
        <p14:creationId xmlns:p14="http://schemas.microsoft.com/office/powerpoint/2010/main" val="326656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D6C8E7F-6C76-4953-BAE4-12BB009F0E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F6D2E95-5879-44A2-AB57-81DB5F99D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2753FF-BFE0-4D73-98FB-962BAA98B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rgbClr val="3D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356EE-703D-530F-C386-CC6AAAC47D9B}"/>
              </a:ext>
            </a:extLst>
          </p:cNvPr>
          <p:cNvSpPr>
            <a:spLocks noGrp="1"/>
          </p:cNvSpPr>
          <p:nvPr>
            <p:ph type="title"/>
          </p:nvPr>
        </p:nvSpPr>
        <p:spPr>
          <a:xfrm>
            <a:off x="768096" y="438912"/>
            <a:ext cx="2834314" cy="1124712"/>
          </a:xfrm>
        </p:spPr>
        <p:txBody>
          <a:bodyPr vert="horz" lIns="91440" tIns="45720" rIns="91440" bIns="45720" rtlCol="0" anchor="ctr">
            <a:normAutofit/>
          </a:bodyPr>
          <a:lstStyle/>
          <a:p>
            <a:pPr defTabSz="914400"/>
            <a:r>
              <a:rPr lang="en-US" sz="3300" spc="100">
                <a:solidFill>
                  <a:srgbClr val="FFFFFF"/>
                </a:solidFill>
              </a:rPr>
              <a:t>Decanstruction</a:t>
            </a:r>
          </a:p>
        </p:txBody>
      </p:sp>
      <p:cxnSp>
        <p:nvCxnSpPr>
          <p:cNvPr id="24" name="Straight Connector 23">
            <a:extLst>
              <a:ext uri="{FF2B5EF4-FFF2-40B4-BE49-F238E27FC236}">
                <a16:creationId xmlns:a16="http://schemas.microsoft.com/office/drawing/2014/main" id="{87C2A4FF-27EB-4517-8D52-BA9582281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rgbClr val="BB904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FAE6FAB-8EB9-0EF2-EB81-EC8159BF9B74}"/>
              </a:ext>
            </a:extLst>
          </p:cNvPr>
          <p:cNvSpPr>
            <a:spLocks noGrp="1"/>
          </p:cNvSpPr>
          <p:nvPr>
            <p:ph type="body" sz="half" idx="2"/>
          </p:nvPr>
        </p:nvSpPr>
        <p:spPr>
          <a:xfrm>
            <a:off x="768096" y="1714500"/>
            <a:ext cx="2843784" cy="2948940"/>
          </a:xfrm>
        </p:spPr>
        <p:txBody>
          <a:bodyPr vert="horz" lIns="45720" tIns="45720" rIns="45720" bIns="45720" rtlCol="0">
            <a:normAutofit/>
          </a:bodyPr>
          <a:lstStyle/>
          <a:p>
            <a:pPr marL="171450" indent="-171450" defTabSz="914400">
              <a:lnSpc>
                <a:spcPct val="90000"/>
              </a:lnSpc>
              <a:buFont typeface="Wingdings" panose="05000000000000000000" pitchFamily="2" charset="2"/>
              <a:buChar char="§"/>
            </a:pPr>
            <a:r>
              <a:rPr lang="en-US" sz="1600" dirty="0">
                <a:solidFill>
                  <a:srgbClr val="FFFFFF"/>
                </a:solidFill>
              </a:rPr>
              <a:t>Each team must bring at least 5 volunteers</a:t>
            </a:r>
          </a:p>
          <a:p>
            <a:pPr marL="171450" indent="-171450" defTabSz="914400">
              <a:lnSpc>
                <a:spcPct val="90000"/>
              </a:lnSpc>
              <a:buFont typeface="Wingdings" panose="05000000000000000000" pitchFamily="2" charset="2"/>
              <a:buChar char="§"/>
            </a:pPr>
            <a:r>
              <a:rPr lang="en-US" sz="1600" dirty="0">
                <a:solidFill>
                  <a:srgbClr val="FFFFFF"/>
                </a:solidFill>
              </a:rPr>
              <a:t>OFB bins and original boxes will be available for you to reload your food </a:t>
            </a:r>
          </a:p>
          <a:p>
            <a:pPr marL="171450" indent="-171450" defTabSz="914400">
              <a:lnSpc>
                <a:spcPct val="90000"/>
              </a:lnSpc>
              <a:buFont typeface="Wingdings" panose="05000000000000000000" pitchFamily="2" charset="2"/>
              <a:buChar char="§"/>
            </a:pPr>
            <a:r>
              <a:rPr lang="en-US" sz="1600" dirty="0">
                <a:solidFill>
                  <a:srgbClr val="FFFFFF"/>
                </a:solidFill>
              </a:rPr>
              <a:t>All items that teams brought into Pioneer Place must be removed</a:t>
            </a:r>
          </a:p>
          <a:p>
            <a:pPr marL="514350" lvl="1" indent="-171450" defTabSz="914400">
              <a:buFont typeface="Wingdings" panose="05000000000000000000" pitchFamily="2" charset="2"/>
              <a:buChar char="§"/>
            </a:pPr>
            <a:r>
              <a:rPr lang="en-US" sz="1050" dirty="0">
                <a:solidFill>
                  <a:srgbClr val="FFFFFF"/>
                </a:solidFill>
              </a:rPr>
              <a:t>We have limit disposal resources</a:t>
            </a:r>
          </a:p>
          <a:p>
            <a:pPr marL="171450" indent="-171450" defTabSz="914400">
              <a:lnSpc>
                <a:spcPct val="90000"/>
              </a:lnSpc>
              <a:buFont typeface="Wingdings" panose="05000000000000000000" pitchFamily="2" charset="2"/>
              <a:buChar char="§"/>
            </a:pPr>
            <a:r>
              <a:rPr lang="en-US" sz="1600" dirty="0">
                <a:solidFill>
                  <a:srgbClr val="FFFFFF"/>
                </a:solidFill>
              </a:rPr>
              <a:t>Teams are responsible for leaving their site “broom-clean” </a:t>
            </a:r>
          </a:p>
        </p:txBody>
      </p:sp>
      <p:pic>
        <p:nvPicPr>
          <p:cNvPr id="6" name="Content Placeholder 5" descr="IMG_2156.JPG">
            <a:extLst>
              <a:ext uri="{FF2B5EF4-FFF2-40B4-BE49-F238E27FC236}">
                <a16:creationId xmlns:a16="http://schemas.microsoft.com/office/drawing/2014/main" id="{81BA0494-8349-596C-F480-5F2375A0B34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0" y="1037272"/>
            <a:ext cx="4091940" cy="3068955"/>
          </a:xfrm>
          <a:prstGeom prst="rect">
            <a:avLst/>
          </a:prstGeom>
        </p:spPr>
      </p:pic>
    </p:spTree>
    <p:extLst>
      <p:ext uri="{BB962C8B-B14F-4D97-AF65-F5344CB8AC3E}">
        <p14:creationId xmlns:p14="http://schemas.microsoft.com/office/powerpoint/2010/main" val="319346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EA992A45-F5D5-4F5C-B1B7-F6B1FD174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4AB5694-85E8-4E8A-B983-20F179E3F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11F9D-E2EB-7EDC-D21F-1A6C082CA4BF}"/>
              </a:ext>
            </a:extLst>
          </p:cNvPr>
          <p:cNvSpPr>
            <a:spLocks noGrp="1"/>
          </p:cNvSpPr>
          <p:nvPr>
            <p:ph type="title"/>
          </p:nvPr>
        </p:nvSpPr>
        <p:spPr>
          <a:xfrm>
            <a:off x="6097404" y="482600"/>
            <a:ext cx="2604756" cy="4178299"/>
          </a:xfrm>
        </p:spPr>
        <p:txBody>
          <a:bodyPr vert="horz" lIns="91440" tIns="45720" rIns="91440" bIns="45720" rtlCol="0" anchor="ctr">
            <a:normAutofit/>
          </a:bodyPr>
          <a:lstStyle/>
          <a:p>
            <a:pPr algn="l" defTabSz="914400"/>
            <a:r>
              <a:rPr lang="en-US" sz="5000" spc="100"/>
              <a:t>Questions</a:t>
            </a:r>
          </a:p>
        </p:txBody>
      </p:sp>
      <p:cxnSp>
        <p:nvCxnSpPr>
          <p:cNvPr id="28" name="Straight Connector 27">
            <a:extLst>
              <a:ext uri="{FF2B5EF4-FFF2-40B4-BE49-F238E27FC236}">
                <a16:creationId xmlns:a16="http://schemas.microsoft.com/office/drawing/2014/main" id="{44C04868-2D54-41C4-AC40-1F5F584BF4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1885950"/>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5" name="Text Placeholder 3">
            <a:extLst>
              <a:ext uri="{FF2B5EF4-FFF2-40B4-BE49-F238E27FC236}">
                <a16:creationId xmlns:a16="http://schemas.microsoft.com/office/drawing/2014/main" id="{CC5E2DBB-1A58-DA74-E2E3-E7445ECAF471}"/>
              </a:ext>
            </a:extLst>
          </p:cNvPr>
          <p:cNvGraphicFramePr/>
          <p:nvPr>
            <p:extLst>
              <p:ext uri="{D42A27DB-BD31-4B8C-83A1-F6EECF244321}">
                <p14:modId xmlns:p14="http://schemas.microsoft.com/office/powerpoint/2010/main" val="2116205386"/>
              </p:ext>
            </p:extLst>
          </p:nvPr>
        </p:nvGraphicFramePr>
        <p:xfrm>
          <a:off x="707231" y="700087"/>
          <a:ext cx="4947047" cy="370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59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4CAEE8-6F39-4158-9264-B49B515A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5539389" cy="1714500"/>
          </a:xfrm>
          <a:prstGeom prst="rect">
            <a:avLst/>
          </a:prstGeom>
          <a:solidFill>
            <a:srgbClr val="71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29FC0C4-E4A7-1487-B22F-35EE0AAEEE44}"/>
              </a:ext>
            </a:extLst>
          </p:cNvPr>
          <p:cNvSpPr>
            <a:spLocks noGrp="1"/>
          </p:cNvSpPr>
          <p:nvPr>
            <p:ph type="title"/>
          </p:nvPr>
        </p:nvSpPr>
        <p:spPr>
          <a:xfrm>
            <a:off x="393192" y="3575304"/>
            <a:ext cx="4945641" cy="1218907"/>
          </a:xfrm>
        </p:spPr>
        <p:txBody>
          <a:bodyPr>
            <a:normAutofit/>
          </a:bodyPr>
          <a:lstStyle/>
          <a:p>
            <a:pPr algn="r"/>
            <a:r>
              <a:rPr lang="en-US" dirty="0">
                <a:solidFill>
                  <a:srgbClr val="FFFFFF"/>
                </a:solidFill>
              </a:rPr>
              <a:t>agenda</a:t>
            </a:r>
          </a:p>
        </p:txBody>
      </p:sp>
      <p:pic>
        <p:nvPicPr>
          <p:cNvPr id="15" name="Picture 14">
            <a:extLst>
              <a:ext uri="{FF2B5EF4-FFF2-40B4-BE49-F238E27FC236}">
                <a16:creationId xmlns:a16="http://schemas.microsoft.com/office/drawing/2014/main" id="{D74BF27A-89CC-20FD-9E45-6C80BD87CEAA}"/>
              </a:ext>
            </a:extLst>
          </p:cNvPr>
          <p:cNvPicPr>
            <a:picLocks noChangeAspect="1"/>
          </p:cNvPicPr>
          <p:nvPr/>
        </p:nvPicPr>
        <p:blipFill>
          <a:blip r:embed="rId2"/>
          <a:srcRect t="5024" b="5024"/>
          <a:stretch/>
        </p:blipFill>
        <p:spPr>
          <a:xfrm>
            <a:off x="20" y="10"/>
            <a:ext cx="5539369" cy="3321833"/>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0"/>
            <a:ext cx="3493009"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C40D35F-7A26-E9E2-97C0-BD849C2890C9}"/>
              </a:ext>
            </a:extLst>
          </p:cNvPr>
          <p:cNvSpPr>
            <a:spLocks noGrp="1"/>
          </p:cNvSpPr>
          <p:nvPr>
            <p:ph idx="1"/>
          </p:nvPr>
        </p:nvSpPr>
        <p:spPr>
          <a:xfrm>
            <a:off x="6021989" y="688293"/>
            <a:ext cx="2568554" cy="3639272"/>
          </a:xfrm>
        </p:spPr>
        <p:txBody>
          <a:bodyPr anchor="ctr">
            <a:normAutofit/>
          </a:bodyPr>
          <a:lstStyle/>
          <a:p>
            <a:pPr>
              <a:buFont typeface="Wingdings" panose="05000000000000000000" pitchFamily="2" charset="2"/>
              <a:buChar char="Ø"/>
            </a:pPr>
            <a:r>
              <a:rPr lang="en-US" sz="1800" dirty="0">
                <a:solidFill>
                  <a:schemeClr val="tx1"/>
                </a:solidFill>
              </a:rPr>
              <a:t>What is Canstruction? </a:t>
            </a:r>
          </a:p>
          <a:p>
            <a:pPr>
              <a:buFont typeface="Wingdings" panose="05000000000000000000" pitchFamily="2" charset="2"/>
              <a:buChar char="Ø"/>
            </a:pPr>
            <a:r>
              <a:rPr lang="en-US" sz="1800" dirty="0">
                <a:solidFill>
                  <a:schemeClr val="tx1"/>
                </a:solidFill>
              </a:rPr>
              <a:t>It’s About the Cans! </a:t>
            </a:r>
          </a:p>
          <a:p>
            <a:pPr>
              <a:buFont typeface="Wingdings" panose="05000000000000000000" pitchFamily="2" charset="2"/>
              <a:buChar char="Ø"/>
            </a:pPr>
            <a:r>
              <a:rPr lang="en-US" sz="1800" dirty="0">
                <a:solidFill>
                  <a:schemeClr val="tx1"/>
                </a:solidFill>
              </a:rPr>
              <a:t>Budget &amp; Fundraising </a:t>
            </a:r>
          </a:p>
          <a:p>
            <a:pPr>
              <a:buFont typeface="Wingdings" panose="05000000000000000000" pitchFamily="2" charset="2"/>
              <a:buChar char="Ø"/>
            </a:pPr>
            <a:r>
              <a:rPr lang="en-US" sz="1800" dirty="0">
                <a:solidFill>
                  <a:schemeClr val="tx1"/>
                </a:solidFill>
              </a:rPr>
              <a:t>Event Rules</a:t>
            </a:r>
          </a:p>
          <a:p>
            <a:pPr>
              <a:buFont typeface="Wingdings" panose="05000000000000000000" pitchFamily="2" charset="2"/>
              <a:buChar char="Ø"/>
            </a:pPr>
            <a:r>
              <a:rPr lang="en-US" sz="1800" dirty="0">
                <a:solidFill>
                  <a:schemeClr val="tx1"/>
                </a:solidFill>
              </a:rPr>
              <a:t>Timeline</a:t>
            </a:r>
          </a:p>
          <a:p>
            <a:pPr>
              <a:buFont typeface="Wingdings" panose="05000000000000000000" pitchFamily="2" charset="2"/>
              <a:buChar char="Ø"/>
            </a:pPr>
            <a:r>
              <a:rPr lang="en-US" sz="1800" dirty="0">
                <a:solidFill>
                  <a:schemeClr val="tx1"/>
                </a:solidFill>
              </a:rPr>
              <a:t>Oregon Food Bank </a:t>
            </a:r>
            <a:br>
              <a:rPr lang="en-US" sz="1800" dirty="0">
                <a:solidFill>
                  <a:schemeClr val="tx1"/>
                </a:solidFill>
              </a:rPr>
            </a:br>
            <a:endParaRPr lang="en-US" dirty="0">
              <a:solidFill>
                <a:srgbClr val="FFFFFF"/>
              </a:solidFill>
            </a:endParaRPr>
          </a:p>
        </p:txBody>
      </p:sp>
    </p:spTree>
    <p:extLst>
      <p:ext uri="{BB962C8B-B14F-4D97-AF65-F5344CB8AC3E}">
        <p14:creationId xmlns:p14="http://schemas.microsoft.com/office/powerpoint/2010/main" val="411039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D70CDF15-2D1C-4B8E-BBD1-219054D81C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3EA147D-7CC7-40B0-AE68-307B23247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rgbClr val="8FB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6EF4C-A704-F6D2-CC24-8BECC064205B}"/>
              </a:ext>
            </a:extLst>
          </p:cNvPr>
          <p:cNvSpPr>
            <a:spLocks noGrp="1"/>
          </p:cNvSpPr>
          <p:nvPr>
            <p:ph type="title"/>
          </p:nvPr>
        </p:nvSpPr>
        <p:spPr>
          <a:xfrm>
            <a:off x="768096" y="438912"/>
            <a:ext cx="2834314" cy="1124712"/>
          </a:xfrm>
        </p:spPr>
        <p:txBody>
          <a:bodyPr vert="horz" lIns="91440" tIns="45720" rIns="91440" bIns="45720" rtlCol="0" anchor="ctr">
            <a:normAutofit/>
          </a:bodyPr>
          <a:lstStyle/>
          <a:p>
            <a:pPr defTabSz="914400"/>
            <a:r>
              <a:rPr lang="en-US" sz="3900" spc="100" dirty="0">
                <a:solidFill>
                  <a:srgbClr val="FFFFFF"/>
                </a:solidFill>
              </a:rPr>
              <a:t>What is Canstruction?</a:t>
            </a:r>
          </a:p>
        </p:txBody>
      </p:sp>
      <p:cxnSp>
        <p:nvCxnSpPr>
          <p:cNvPr id="26" name="Straight Connector 25">
            <a:extLst>
              <a:ext uri="{FF2B5EF4-FFF2-40B4-BE49-F238E27FC236}">
                <a16:creationId xmlns:a16="http://schemas.microsoft.com/office/drawing/2014/main" id="{741037C2-366F-4C8D-B12C-B6107B11F4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rgbClr val="A7DB69"/>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9ED9286-A35A-96FB-7C4E-90D3E50854D6}"/>
              </a:ext>
            </a:extLst>
          </p:cNvPr>
          <p:cNvSpPr>
            <a:spLocks/>
          </p:cNvSpPr>
          <p:nvPr/>
        </p:nvSpPr>
        <p:spPr>
          <a:xfrm>
            <a:off x="768096" y="1714500"/>
            <a:ext cx="2843784" cy="2948940"/>
          </a:xfrm>
          <a:prstGeom prst="rect">
            <a:avLst/>
          </a:prstGeom>
        </p:spPr>
        <p:txBody>
          <a:bodyPr vert="horz" lIns="45720" tIns="45720" rIns="45720" bIns="45720" rtlCol="0">
            <a:normAutofit/>
          </a:bodyPr>
          <a:lstStyle/>
          <a:p>
            <a:pPr defTabSz="914400">
              <a:lnSpc>
                <a:spcPct val="90000"/>
              </a:lnSpc>
              <a:spcAft>
                <a:spcPts val="600"/>
              </a:spcAft>
              <a:buClr>
                <a:schemeClr val="accent2"/>
              </a:buClr>
            </a:pPr>
            <a:r>
              <a:rPr lang="en-US" dirty="0">
                <a:solidFill>
                  <a:srgbClr val="FFFFFF"/>
                </a:solidFill>
              </a:rPr>
              <a:t>A fun and unique design-build competition for architects, engineers, and construction professionals which helps fight hunger in our local community.</a:t>
            </a:r>
          </a:p>
          <a:p>
            <a:pPr defTabSz="914400">
              <a:lnSpc>
                <a:spcPct val="90000"/>
              </a:lnSpc>
              <a:spcAft>
                <a:spcPts val="600"/>
              </a:spcAft>
              <a:buClr>
                <a:schemeClr val="accent2"/>
              </a:buClr>
            </a:pPr>
            <a:endParaRPr lang="en-US" sz="1400" dirty="0">
              <a:solidFill>
                <a:srgbClr val="FFFFFF"/>
              </a:solidFill>
            </a:endParaRPr>
          </a:p>
          <a:p>
            <a:pPr defTabSz="914400">
              <a:lnSpc>
                <a:spcPct val="90000"/>
              </a:lnSpc>
              <a:buClr>
                <a:schemeClr val="accent2"/>
              </a:buClr>
            </a:pPr>
            <a:endParaRPr lang="en-US" sz="1400" dirty="0">
              <a:solidFill>
                <a:srgbClr val="FFFFFF"/>
              </a:solidFill>
            </a:endParaRPr>
          </a:p>
        </p:txBody>
      </p:sp>
      <p:sp>
        <p:nvSpPr>
          <p:cNvPr id="28" name="Rectangle 27">
            <a:extLst>
              <a:ext uri="{FF2B5EF4-FFF2-40B4-BE49-F238E27FC236}">
                <a16:creationId xmlns:a16="http://schemas.microsoft.com/office/drawing/2014/main" id="{EF2440CC-F07A-46E2-B30E-D5AB193E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411" y="0"/>
            <a:ext cx="5042589"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toy&#10;&#10;Description automatically generated">
            <a:extLst>
              <a:ext uri="{FF2B5EF4-FFF2-40B4-BE49-F238E27FC236}">
                <a16:creationId xmlns:a16="http://schemas.microsoft.com/office/drawing/2014/main" id="{E83F30E8-767E-C230-55F2-FF1AE9495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989" y="249277"/>
            <a:ext cx="2256233" cy="2506925"/>
          </a:xfrm>
          <a:prstGeom prst="rect">
            <a:avLst/>
          </a:prstGeom>
        </p:spPr>
      </p:pic>
      <p:sp>
        <p:nvSpPr>
          <p:cNvPr id="30" name="Rectangle 29">
            <a:extLst>
              <a:ext uri="{FF2B5EF4-FFF2-40B4-BE49-F238E27FC236}">
                <a16:creationId xmlns:a16="http://schemas.microsoft.com/office/drawing/2014/main" id="{2D3E6AC1-A763-4C6D-B128-CB3341956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8802" y="0"/>
            <a:ext cx="2075198" cy="2997435"/>
          </a:xfrm>
          <a:prstGeom prst="rect">
            <a:avLst/>
          </a:prstGeom>
          <a:solidFill>
            <a:srgbClr val="8FB362">
              <a:alpha val="70000"/>
            </a:srgbClr>
          </a:solidFill>
          <a:ln>
            <a:solidFill>
              <a:srgbClr val="8FB362">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140310-449F-4E7E-B86A-1A796A0F5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411" y="2997435"/>
            <a:ext cx="2967392" cy="2146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2296F29-76D1-471E-9738-0A12DA360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10" y="3239785"/>
            <a:ext cx="2484792" cy="161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33805569-E9D8-E931-B77A-4B5AFCB556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598" y="3421857"/>
            <a:ext cx="1242244" cy="1242244"/>
          </a:xfrm>
          <a:prstGeom prst="rect">
            <a:avLst/>
          </a:prstGeom>
        </p:spPr>
      </p:pic>
      <p:pic>
        <p:nvPicPr>
          <p:cNvPr id="9" name="Picture 8">
            <a:extLst>
              <a:ext uri="{FF2B5EF4-FFF2-40B4-BE49-F238E27FC236}">
                <a16:creationId xmlns:a16="http://schemas.microsoft.com/office/drawing/2014/main" id="{BC5A8463-08EA-CB74-1F6D-20AA622227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0721" y="3239785"/>
            <a:ext cx="1137336" cy="1613243"/>
          </a:xfrm>
          <a:prstGeom prst="rect">
            <a:avLst/>
          </a:prstGeom>
          <a:noFill/>
        </p:spPr>
      </p:pic>
      <p:sp>
        <p:nvSpPr>
          <p:cNvPr id="11" name="Rectangle 10">
            <a:extLst>
              <a:ext uri="{FF2B5EF4-FFF2-40B4-BE49-F238E27FC236}">
                <a16:creationId xmlns:a16="http://schemas.microsoft.com/office/drawing/2014/main" id="{B43191F1-2BAC-4EBE-AA58-9483D871C0A6}"/>
              </a:ext>
            </a:extLst>
          </p:cNvPr>
          <p:cNvSpPr/>
          <p:nvPr/>
        </p:nvSpPr>
        <p:spPr>
          <a:xfrm>
            <a:off x="4870589" y="4797843"/>
            <a:ext cx="1420262" cy="400110"/>
          </a:xfrm>
          <a:prstGeom prst="rect">
            <a:avLst/>
          </a:prstGeom>
        </p:spPr>
        <p:txBody>
          <a:bodyPr wrap="square">
            <a:spAutoFit/>
          </a:bodyPr>
          <a:lstStyle/>
          <a:p>
            <a:r>
              <a:rPr lang="en-US" sz="2000" dirty="0">
                <a:latin typeface="Gotham-Medium" panose="02000604040000020004" pitchFamily="2" charset="0"/>
              </a:rPr>
              <a:t>Networking</a:t>
            </a:r>
          </a:p>
        </p:txBody>
      </p:sp>
      <p:pic>
        <p:nvPicPr>
          <p:cNvPr id="12" name="Picture 11" descr="A close up of a logo&#10;&#10;Description automatically generated">
            <a:extLst>
              <a:ext uri="{FF2B5EF4-FFF2-40B4-BE49-F238E27FC236}">
                <a16:creationId xmlns:a16="http://schemas.microsoft.com/office/drawing/2014/main" id="{1B9D4328-78AE-FC67-89C3-B29DFE4B67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5048" y="604190"/>
            <a:ext cx="1402706" cy="1402706"/>
          </a:xfrm>
          <a:prstGeom prst="rect">
            <a:avLst/>
          </a:prstGeom>
        </p:spPr>
      </p:pic>
      <p:sp>
        <p:nvSpPr>
          <p:cNvPr id="14" name="Rectangle 13">
            <a:extLst>
              <a:ext uri="{FF2B5EF4-FFF2-40B4-BE49-F238E27FC236}">
                <a16:creationId xmlns:a16="http://schemas.microsoft.com/office/drawing/2014/main" id="{B5663D8E-6A4F-0000-8CE2-13BE07A545B1}"/>
              </a:ext>
            </a:extLst>
          </p:cNvPr>
          <p:cNvSpPr/>
          <p:nvPr/>
        </p:nvSpPr>
        <p:spPr>
          <a:xfrm>
            <a:off x="7492691" y="1923872"/>
            <a:ext cx="1420262" cy="400110"/>
          </a:xfrm>
          <a:prstGeom prst="rect">
            <a:avLst/>
          </a:prstGeom>
        </p:spPr>
        <p:txBody>
          <a:bodyPr wrap="square">
            <a:spAutoFit/>
          </a:bodyPr>
          <a:lstStyle/>
          <a:p>
            <a:r>
              <a:rPr lang="en-US" sz="2000" dirty="0">
                <a:latin typeface="Gotham-Medium" panose="02000604040000020004" pitchFamily="2" charset="0"/>
              </a:rPr>
              <a:t>Awareness</a:t>
            </a:r>
          </a:p>
        </p:txBody>
      </p:sp>
    </p:spTree>
    <p:extLst>
      <p:ext uri="{BB962C8B-B14F-4D97-AF65-F5344CB8AC3E}">
        <p14:creationId xmlns:p14="http://schemas.microsoft.com/office/powerpoint/2010/main" val="303185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E369-EA51-379E-EB78-A5DD90644D8D}"/>
              </a:ext>
            </a:extLst>
          </p:cNvPr>
          <p:cNvSpPr>
            <a:spLocks noGrp="1"/>
          </p:cNvSpPr>
          <p:nvPr>
            <p:ph type="title"/>
          </p:nvPr>
        </p:nvSpPr>
        <p:spPr/>
        <p:txBody>
          <a:bodyPr/>
          <a:lstStyle/>
          <a:p>
            <a:r>
              <a:rPr lang="en-US" dirty="0"/>
              <a:t>How to participate?</a:t>
            </a:r>
          </a:p>
        </p:txBody>
      </p:sp>
      <p:sp>
        <p:nvSpPr>
          <p:cNvPr id="3" name="Picture Placeholder 2">
            <a:extLst>
              <a:ext uri="{FF2B5EF4-FFF2-40B4-BE49-F238E27FC236}">
                <a16:creationId xmlns:a16="http://schemas.microsoft.com/office/drawing/2014/main" id="{78430CDC-DFAE-531B-64D2-05659D541EF7}"/>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D5B6DD3A-55B5-EC09-4224-4F7FDC1C3E2C}"/>
              </a:ext>
            </a:extLst>
          </p:cNvPr>
          <p:cNvSpPr>
            <a:spLocks noGrp="1"/>
          </p:cNvSpPr>
          <p:nvPr>
            <p:ph type="body" sz="half" idx="2"/>
          </p:nvPr>
        </p:nvSpPr>
        <p:spPr/>
        <p:txBody>
          <a:bodyPr/>
          <a:lstStyle/>
          <a:p>
            <a:endParaRPr lang="en-US" dirty="0"/>
          </a:p>
        </p:txBody>
      </p:sp>
      <p:sp>
        <p:nvSpPr>
          <p:cNvPr id="5" name="Content Placeholder 8">
            <a:extLst>
              <a:ext uri="{FF2B5EF4-FFF2-40B4-BE49-F238E27FC236}">
                <a16:creationId xmlns:a16="http://schemas.microsoft.com/office/drawing/2014/main" id="{86D6D68F-7878-6414-7EAE-1A44E8CACCA3}"/>
              </a:ext>
            </a:extLst>
          </p:cNvPr>
          <p:cNvSpPr txBox="1">
            <a:spLocks/>
          </p:cNvSpPr>
          <p:nvPr/>
        </p:nvSpPr>
        <p:spPr>
          <a:xfrm>
            <a:off x="796220" y="159283"/>
            <a:ext cx="1524000" cy="457200"/>
          </a:xfrm>
          <a:prstGeom prst="rect">
            <a:avLst/>
          </a:prstGeom>
        </p:spPr>
        <p:txBody>
          <a:bodyPr wrap="square">
            <a:spAutoFit/>
          </a:bodyPr>
          <a:lstStyle>
            <a:defPPr>
              <a:defRPr lang="en-US"/>
            </a:defPPr>
            <a:lvl1pPr algn="ctr">
              <a:defRPr sz="2400">
                <a:latin typeface="Gotham-Medium" panose="02000604040000020004" pitchFamily="2" charset="0"/>
              </a:defRPr>
            </a:lvl1pPr>
            <a:lvl2pPr marL="342900" indent="0" algn="l" defTabSz="685800" rtl="0" eaLnBrk="1" latinLnBrk="0" hangingPunct="1">
              <a:lnSpc>
                <a:spcPct val="90000"/>
              </a:lnSpc>
              <a:spcBef>
                <a:spcPts val="150"/>
              </a:spcBef>
              <a:spcAft>
                <a:spcPts val="300"/>
              </a:spcAft>
              <a:buClr>
                <a:schemeClr val="accent2"/>
              </a:buClr>
              <a:buFont typeface="Wingdings 3" pitchFamily="18" charset="2"/>
              <a:buNone/>
              <a:defRPr sz="2100" kern="1200">
                <a:solidFill>
                  <a:schemeClr val="tx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2"/>
              </a:buClr>
              <a:buFont typeface="Wingdings 3" pitchFamily="18" charset="2"/>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2"/>
              </a:buClr>
              <a:buFont typeface="Wingdings 3" pitchFamily="18" charset="2"/>
              <a:buNone/>
              <a:defRPr sz="1500" kern="1200">
                <a:solidFill>
                  <a:schemeClr val="tx1"/>
                </a:solidFill>
                <a:latin typeface="+mn-lt"/>
                <a:ea typeface="+mn-ea"/>
                <a:cs typeface="+mn-cs"/>
              </a:defRPr>
            </a:lvl9pPr>
          </a:lstStyle>
          <a:p>
            <a:r>
              <a:rPr lang="en-US" dirty="0"/>
              <a:t>Sponsor </a:t>
            </a:r>
          </a:p>
        </p:txBody>
      </p:sp>
      <p:pic>
        <p:nvPicPr>
          <p:cNvPr id="6" name="Picture 5" descr="A picture containing drawing&#10;&#10;Description automatically generated">
            <a:extLst>
              <a:ext uri="{FF2B5EF4-FFF2-40B4-BE49-F238E27FC236}">
                <a16:creationId xmlns:a16="http://schemas.microsoft.com/office/drawing/2014/main" id="{71C291F1-2DA2-CCE8-6129-C00688B86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16" y="768974"/>
            <a:ext cx="1981009" cy="1981009"/>
          </a:xfrm>
          <a:prstGeom prst="rect">
            <a:avLst/>
          </a:prstGeom>
        </p:spPr>
      </p:pic>
      <p:pic>
        <p:nvPicPr>
          <p:cNvPr id="7" name="Picture 6" descr="A picture containing food, bottle&#10;&#10;Description automatically generated">
            <a:extLst>
              <a:ext uri="{FF2B5EF4-FFF2-40B4-BE49-F238E27FC236}">
                <a16:creationId xmlns:a16="http://schemas.microsoft.com/office/drawing/2014/main" id="{C0682BE1-475A-3B59-07B4-1A6A5F045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552" y="778914"/>
            <a:ext cx="1981008" cy="1981008"/>
          </a:xfrm>
          <a:prstGeom prst="rect">
            <a:avLst/>
          </a:prstGeom>
        </p:spPr>
      </p:pic>
      <p:sp>
        <p:nvSpPr>
          <p:cNvPr id="8" name="Rectangle 7">
            <a:extLst>
              <a:ext uri="{FF2B5EF4-FFF2-40B4-BE49-F238E27FC236}">
                <a16:creationId xmlns:a16="http://schemas.microsoft.com/office/drawing/2014/main" id="{BD7BECE9-3BDE-1209-EFFD-7FC6E850C32D}"/>
              </a:ext>
            </a:extLst>
          </p:cNvPr>
          <p:cNvSpPr/>
          <p:nvPr/>
        </p:nvSpPr>
        <p:spPr>
          <a:xfrm>
            <a:off x="6587803" y="159283"/>
            <a:ext cx="1752505" cy="457200"/>
          </a:xfrm>
          <a:prstGeom prst="rect">
            <a:avLst/>
          </a:prstGeom>
        </p:spPr>
        <p:txBody>
          <a:bodyPr wrap="square">
            <a:spAutoFit/>
          </a:bodyPr>
          <a:lstStyle/>
          <a:p>
            <a:pPr algn="ctr"/>
            <a:r>
              <a:rPr lang="en-US" sz="2400" dirty="0">
                <a:latin typeface="Gotham-Medium" panose="02000604040000020004" pitchFamily="2" charset="0"/>
              </a:rPr>
              <a:t>Volunteer</a:t>
            </a:r>
            <a:endParaRPr lang="en-US" sz="2400" dirty="0"/>
          </a:p>
        </p:txBody>
      </p:sp>
      <p:sp>
        <p:nvSpPr>
          <p:cNvPr id="9" name="Rectangle 8">
            <a:extLst>
              <a:ext uri="{FF2B5EF4-FFF2-40B4-BE49-F238E27FC236}">
                <a16:creationId xmlns:a16="http://schemas.microsoft.com/office/drawing/2014/main" id="{05517EB2-75F1-646A-4F02-16C99CD915CD}"/>
              </a:ext>
            </a:extLst>
          </p:cNvPr>
          <p:cNvSpPr/>
          <p:nvPr/>
        </p:nvSpPr>
        <p:spPr>
          <a:xfrm>
            <a:off x="3176265" y="2978683"/>
            <a:ext cx="2555491" cy="461665"/>
          </a:xfrm>
          <a:prstGeom prst="rect">
            <a:avLst/>
          </a:prstGeom>
        </p:spPr>
        <p:txBody>
          <a:bodyPr wrap="square">
            <a:spAutoFit/>
          </a:bodyPr>
          <a:lstStyle/>
          <a:p>
            <a:pPr algn="ctr"/>
            <a:r>
              <a:rPr lang="en-US" sz="2400" dirty="0">
                <a:latin typeface="Gotham-Medium" panose="02000604040000020004" pitchFamily="2" charset="0"/>
              </a:rPr>
              <a:t>Create a Team</a:t>
            </a:r>
            <a:endParaRPr lang="en-US" dirty="0"/>
          </a:p>
        </p:txBody>
      </p:sp>
      <p:pic>
        <p:nvPicPr>
          <p:cNvPr id="10" name="Picture 9" descr="A close up of a logo&#10;&#10;Description automatically generated">
            <a:extLst>
              <a:ext uri="{FF2B5EF4-FFF2-40B4-BE49-F238E27FC236}">
                <a16:creationId xmlns:a16="http://schemas.microsoft.com/office/drawing/2014/main" id="{561B9E1A-41FD-D03B-1364-FA132F3BF6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3507" y="768974"/>
            <a:ext cx="1981009" cy="1981009"/>
          </a:xfrm>
          <a:prstGeom prst="rect">
            <a:avLst/>
          </a:prstGeom>
        </p:spPr>
      </p:pic>
    </p:spTree>
    <p:extLst>
      <p:ext uri="{BB962C8B-B14F-4D97-AF65-F5344CB8AC3E}">
        <p14:creationId xmlns:p14="http://schemas.microsoft.com/office/powerpoint/2010/main" val="235188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5143500"/>
          </a:xfrm>
          <a:prstGeom prst="rect">
            <a:avLst/>
          </a:prstGeom>
          <a:solidFill>
            <a:srgbClr val="366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CCC83-7C1F-C313-DB4B-E2D1C9B97A0C}"/>
              </a:ext>
            </a:extLst>
          </p:cNvPr>
          <p:cNvSpPr>
            <a:spLocks noGrp="1"/>
          </p:cNvSpPr>
          <p:nvPr>
            <p:ph type="title"/>
          </p:nvPr>
        </p:nvSpPr>
        <p:spPr>
          <a:xfrm>
            <a:off x="768096" y="438912"/>
            <a:ext cx="4505270" cy="1124712"/>
          </a:xfrm>
        </p:spPr>
        <p:txBody>
          <a:bodyPr vert="horz" lIns="91440" tIns="45720" rIns="91440" bIns="45720" rtlCol="0" anchor="ctr">
            <a:normAutofit/>
          </a:bodyPr>
          <a:lstStyle/>
          <a:p>
            <a:pPr defTabSz="914400"/>
            <a:r>
              <a:rPr lang="en-US" sz="5000" spc="100">
                <a:solidFill>
                  <a:srgbClr val="FFFFFF"/>
                </a:solidFill>
              </a:rPr>
              <a:t>It’s about the cans!</a:t>
            </a:r>
          </a:p>
        </p:txBody>
      </p:sp>
      <p:cxnSp>
        <p:nvCxnSpPr>
          <p:cNvPr id="23" name="Straight Connector 2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rgbClr val="C8320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E17EE00-9F74-8312-EE4D-31BEA99EFF74}"/>
              </a:ext>
            </a:extLst>
          </p:cNvPr>
          <p:cNvSpPr>
            <a:spLocks noGrp="1"/>
          </p:cNvSpPr>
          <p:nvPr>
            <p:ph type="body" sz="half" idx="2"/>
          </p:nvPr>
        </p:nvSpPr>
        <p:spPr>
          <a:xfrm>
            <a:off x="768096" y="1714500"/>
            <a:ext cx="4505270" cy="3017520"/>
          </a:xfrm>
        </p:spPr>
        <p:txBody>
          <a:bodyPr vert="horz" lIns="45720" tIns="45720" rIns="45720" bIns="45720" rtlCol="0">
            <a:normAutofit/>
          </a:bodyPr>
          <a:lstStyle/>
          <a:p>
            <a:pPr defTabSz="914400">
              <a:lnSpc>
                <a:spcPct val="90000"/>
              </a:lnSpc>
            </a:pPr>
            <a:r>
              <a:rPr lang="en-US" sz="1600" dirty="0">
                <a:solidFill>
                  <a:srgbClr val="FFFFFF"/>
                </a:solidFill>
              </a:rPr>
              <a:t>Make your statement and go for an Award</a:t>
            </a:r>
          </a:p>
          <a:p>
            <a:pPr marL="457200" indent="-457200" defTabSz="914400">
              <a:lnSpc>
                <a:spcPct val="90000"/>
              </a:lnSpc>
              <a:buFont typeface="+mj-lt"/>
              <a:buAutoNum type="arabicPeriod"/>
            </a:pPr>
            <a:r>
              <a:rPr lang="en-US" sz="1600" dirty="0">
                <a:solidFill>
                  <a:srgbClr val="FFFFFF"/>
                </a:solidFill>
              </a:rPr>
              <a:t>Best Original Design</a:t>
            </a:r>
          </a:p>
          <a:p>
            <a:pPr marL="457200" indent="-457200" defTabSz="914400">
              <a:lnSpc>
                <a:spcPct val="90000"/>
              </a:lnSpc>
              <a:buFont typeface="+mj-lt"/>
              <a:buAutoNum type="arabicPeriod"/>
            </a:pPr>
            <a:r>
              <a:rPr lang="en-US" sz="1600" dirty="0">
                <a:solidFill>
                  <a:srgbClr val="FFFFFF"/>
                </a:solidFill>
              </a:rPr>
              <a:t>Best Meal</a:t>
            </a:r>
          </a:p>
          <a:p>
            <a:pPr marL="457200" indent="-457200" defTabSz="914400">
              <a:lnSpc>
                <a:spcPct val="90000"/>
              </a:lnSpc>
              <a:buFont typeface="+mj-lt"/>
              <a:buAutoNum type="arabicPeriod"/>
            </a:pPr>
            <a:r>
              <a:rPr lang="en-US" sz="1600" dirty="0">
                <a:solidFill>
                  <a:srgbClr val="FFFFFF"/>
                </a:solidFill>
              </a:rPr>
              <a:t>Best Use of Labels</a:t>
            </a:r>
          </a:p>
          <a:p>
            <a:pPr marL="457200" indent="-457200" defTabSz="914400">
              <a:lnSpc>
                <a:spcPct val="90000"/>
              </a:lnSpc>
              <a:buFont typeface="+mj-lt"/>
              <a:buAutoNum type="arabicPeriod"/>
            </a:pPr>
            <a:r>
              <a:rPr lang="en-US" sz="1600" dirty="0">
                <a:solidFill>
                  <a:srgbClr val="FFFFFF"/>
                </a:solidFill>
              </a:rPr>
              <a:t>Structural Ingenuity</a:t>
            </a:r>
          </a:p>
          <a:p>
            <a:pPr marL="457200" indent="-457200" defTabSz="914400">
              <a:lnSpc>
                <a:spcPct val="90000"/>
              </a:lnSpc>
              <a:buFont typeface="+mj-lt"/>
              <a:buAutoNum type="arabicPeriod"/>
            </a:pPr>
            <a:r>
              <a:rPr lang="en-US" sz="1600" dirty="0">
                <a:solidFill>
                  <a:srgbClr val="FFFFFF"/>
                </a:solidFill>
              </a:rPr>
              <a:t>Most Cans</a:t>
            </a:r>
          </a:p>
          <a:p>
            <a:pPr marL="457200" indent="-457200" defTabSz="914400">
              <a:lnSpc>
                <a:spcPct val="90000"/>
              </a:lnSpc>
              <a:buFont typeface="+mj-lt"/>
              <a:buAutoNum type="arabicPeriod"/>
            </a:pPr>
            <a:r>
              <a:rPr lang="en-US" sz="1600" dirty="0">
                <a:solidFill>
                  <a:srgbClr val="FFFFFF"/>
                </a:solidFill>
              </a:rPr>
              <a:t>People’s Choice</a:t>
            </a:r>
          </a:p>
        </p:txBody>
      </p:sp>
      <p:pic>
        <p:nvPicPr>
          <p:cNvPr id="5" name="Content Placeholder 3">
            <a:extLst>
              <a:ext uri="{FF2B5EF4-FFF2-40B4-BE49-F238E27FC236}">
                <a16:creationId xmlns:a16="http://schemas.microsoft.com/office/drawing/2014/main" id="{596202C4-74A2-B71F-56C6-09110D32A71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76" r="-2" b="-2"/>
          <a:stretch/>
        </p:blipFill>
        <p:spPr>
          <a:xfrm>
            <a:off x="5664199" y="10"/>
            <a:ext cx="3479801" cy="5143490"/>
          </a:xfrm>
          <a:prstGeom prst="rect">
            <a:avLst/>
          </a:prstGeom>
        </p:spPr>
      </p:pic>
    </p:spTree>
    <p:extLst>
      <p:ext uri="{BB962C8B-B14F-4D97-AF65-F5344CB8AC3E}">
        <p14:creationId xmlns:p14="http://schemas.microsoft.com/office/powerpoint/2010/main" val="14135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D6C8E7F-6C76-4953-BAE4-12BB009F0E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BEB138-25FC-3AC7-8F84-2BDF2BA68E38}"/>
              </a:ext>
            </a:extLst>
          </p:cNvPr>
          <p:cNvSpPr>
            <a:spLocks noGrp="1"/>
          </p:cNvSpPr>
          <p:nvPr>
            <p:ph type="title"/>
          </p:nvPr>
        </p:nvSpPr>
        <p:spPr>
          <a:xfrm>
            <a:off x="768096" y="438912"/>
            <a:ext cx="2350185" cy="1124712"/>
          </a:xfrm>
        </p:spPr>
        <p:txBody>
          <a:bodyPr vert="horz" lIns="91440" tIns="45720" rIns="91440" bIns="45720" rtlCol="0" anchor="ctr">
            <a:normAutofit/>
          </a:bodyPr>
          <a:lstStyle/>
          <a:p>
            <a:pPr algn="l" defTabSz="914400"/>
            <a:r>
              <a:rPr lang="en-US" sz="3000" spc="100"/>
              <a:t>Budgeting and fundraising</a:t>
            </a:r>
          </a:p>
        </p:txBody>
      </p:sp>
      <p:cxnSp>
        <p:nvCxnSpPr>
          <p:cNvPr id="13" name="Straight Connector 12">
            <a:extLst>
              <a:ext uri="{FF2B5EF4-FFF2-40B4-BE49-F238E27FC236}">
                <a16:creationId xmlns:a16="http://schemas.microsoft.com/office/drawing/2014/main" id="{93F407EB-DEE0-45A7-8D9C-905C9E848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D8C2320-831D-191E-4F5E-FB7D3333A824}"/>
              </a:ext>
            </a:extLst>
          </p:cNvPr>
          <p:cNvSpPr>
            <a:spLocks noGrp="1"/>
          </p:cNvSpPr>
          <p:nvPr>
            <p:ph type="body" sz="half" idx="2"/>
          </p:nvPr>
        </p:nvSpPr>
        <p:spPr>
          <a:xfrm>
            <a:off x="768096" y="1424940"/>
            <a:ext cx="3102864" cy="3238500"/>
          </a:xfrm>
        </p:spPr>
        <p:txBody>
          <a:bodyPr vert="horz" lIns="45720" tIns="45720" rIns="45720" bIns="45720" rtlCol="0">
            <a:normAutofit fontScale="85000" lnSpcReduction="20000"/>
          </a:bodyPr>
          <a:lstStyle/>
          <a:p>
            <a:pPr defTabSz="914400">
              <a:lnSpc>
                <a:spcPct val="90000"/>
              </a:lnSpc>
            </a:pPr>
            <a:r>
              <a:rPr lang="en-US" sz="1600" dirty="0">
                <a:solidFill>
                  <a:schemeClr val="tx1"/>
                </a:solidFill>
              </a:rPr>
              <a:t>You are required to purchase the cans for your structure.</a:t>
            </a:r>
          </a:p>
          <a:p>
            <a:pPr defTabSz="914400">
              <a:lnSpc>
                <a:spcPct val="90000"/>
              </a:lnSpc>
            </a:pPr>
            <a:endParaRPr lang="en-US" sz="1600" dirty="0">
              <a:solidFill>
                <a:schemeClr val="tx1"/>
              </a:solidFill>
            </a:endParaRPr>
          </a:p>
          <a:p>
            <a:pPr marL="171450" indent="-171450" defTabSz="914400">
              <a:lnSpc>
                <a:spcPct val="90000"/>
              </a:lnSpc>
              <a:buFont typeface="Courier New" panose="02070309020205020404" pitchFamily="49" charset="0"/>
              <a:buChar char="o"/>
            </a:pPr>
            <a:r>
              <a:rPr lang="en-US" sz="1600" dirty="0">
                <a:solidFill>
                  <a:schemeClr val="tx1"/>
                </a:solidFill>
              </a:rPr>
              <a:t>Create your design</a:t>
            </a:r>
          </a:p>
          <a:p>
            <a:pPr marL="514350" lvl="1" indent="-171450" defTabSz="914400">
              <a:buFont typeface="Courier New" panose="02070309020205020404" pitchFamily="49" charset="0"/>
              <a:buChar char="o"/>
            </a:pPr>
            <a:r>
              <a:rPr lang="en-US" sz="1600" dirty="0"/>
              <a:t>Typical structures cost between $3,000 - $6,000</a:t>
            </a:r>
            <a:endParaRPr lang="en-US" sz="1600" dirty="0">
              <a:solidFill>
                <a:schemeClr val="tx1"/>
              </a:solidFill>
            </a:endParaRPr>
          </a:p>
          <a:p>
            <a:pPr marL="171450" indent="-171450" defTabSz="914400">
              <a:lnSpc>
                <a:spcPct val="90000"/>
              </a:lnSpc>
              <a:buFont typeface="Courier New" panose="02070309020205020404" pitchFamily="49" charset="0"/>
              <a:buChar char="o"/>
            </a:pPr>
            <a:r>
              <a:rPr lang="en-US" sz="1600" dirty="0">
                <a:solidFill>
                  <a:schemeClr val="tx1"/>
                </a:solidFill>
              </a:rPr>
              <a:t>Make a budget</a:t>
            </a:r>
          </a:p>
          <a:p>
            <a:pPr marL="514350" lvl="1" indent="-171450" defTabSz="914400">
              <a:buFont typeface="Courier New" panose="02070309020205020404" pitchFamily="49" charset="0"/>
              <a:buChar char="o"/>
            </a:pPr>
            <a:r>
              <a:rPr lang="en-US" sz="1600" dirty="0"/>
              <a:t>Extra Cans</a:t>
            </a:r>
          </a:p>
          <a:p>
            <a:pPr marL="514350" lvl="1" indent="-171450" defTabSz="914400">
              <a:buFont typeface="Courier New" panose="02070309020205020404" pitchFamily="49" charset="0"/>
              <a:buChar char="o"/>
            </a:pPr>
            <a:r>
              <a:rPr lang="en-US" sz="1600" dirty="0">
                <a:solidFill>
                  <a:schemeClr val="tx1"/>
                </a:solidFill>
              </a:rPr>
              <a:t>Leveling Courses</a:t>
            </a:r>
          </a:p>
          <a:p>
            <a:pPr marL="514350" lvl="1" indent="-171450" defTabSz="914400">
              <a:buFont typeface="Courier New" panose="02070309020205020404" pitchFamily="49" charset="0"/>
              <a:buChar char="o"/>
            </a:pPr>
            <a:r>
              <a:rPr lang="en-US" sz="1600" dirty="0"/>
              <a:t>Props</a:t>
            </a:r>
          </a:p>
          <a:p>
            <a:pPr marL="514350" lvl="1" indent="-171450" defTabSz="914400">
              <a:buFont typeface="Courier New" panose="02070309020205020404" pitchFamily="49" charset="0"/>
              <a:buChar char="o"/>
            </a:pPr>
            <a:r>
              <a:rPr lang="en-US" sz="1600" dirty="0">
                <a:solidFill>
                  <a:schemeClr val="tx1"/>
                </a:solidFill>
              </a:rPr>
              <a:t>Tape</a:t>
            </a:r>
          </a:p>
          <a:p>
            <a:pPr marL="171450" indent="-171450" defTabSz="914400">
              <a:lnSpc>
                <a:spcPct val="90000"/>
              </a:lnSpc>
              <a:buFont typeface="Courier New" panose="02070309020205020404" pitchFamily="49" charset="0"/>
              <a:buChar char="o"/>
            </a:pPr>
            <a:r>
              <a:rPr lang="en-US" sz="1600" dirty="0">
                <a:solidFill>
                  <a:schemeClr val="tx1"/>
                </a:solidFill>
              </a:rPr>
              <a:t>Get the funds</a:t>
            </a:r>
          </a:p>
          <a:p>
            <a:pPr marL="514350" lvl="1" indent="-171450" defTabSz="914400">
              <a:buFont typeface="Courier New" panose="02070309020205020404" pitchFamily="49" charset="0"/>
              <a:buChar char="o"/>
            </a:pPr>
            <a:r>
              <a:rPr lang="en-US" sz="1600" dirty="0">
                <a:solidFill>
                  <a:schemeClr val="tx1"/>
                </a:solidFill>
              </a:rPr>
              <a:t>Ask your company</a:t>
            </a:r>
          </a:p>
          <a:p>
            <a:pPr marL="514350" lvl="1" indent="-171450" defTabSz="914400">
              <a:buFont typeface="Courier New" panose="02070309020205020404" pitchFamily="49" charset="0"/>
              <a:buChar char="o"/>
            </a:pPr>
            <a:r>
              <a:rPr lang="en-US" sz="1600" dirty="0"/>
              <a:t>Fundraising events</a:t>
            </a:r>
          </a:p>
          <a:p>
            <a:pPr marL="514350" lvl="1" indent="-171450" defTabSz="914400">
              <a:buFont typeface="Courier New" panose="02070309020205020404" pitchFamily="49" charset="0"/>
              <a:buChar char="o"/>
            </a:pPr>
            <a:r>
              <a:rPr lang="en-US" sz="1600" dirty="0"/>
              <a:t>Contact your Vendors</a:t>
            </a:r>
            <a:endParaRPr lang="en-US" sz="1600" dirty="0">
              <a:solidFill>
                <a:schemeClr val="tx1"/>
              </a:solidFill>
            </a:endParaRPr>
          </a:p>
          <a:p>
            <a:pPr marL="514350" lvl="1" indent="-171450" defTabSz="914400">
              <a:buFont typeface="Courier New" panose="02070309020205020404" pitchFamily="49" charset="0"/>
              <a:buChar char="o"/>
            </a:pPr>
            <a:endParaRPr lang="en-US" sz="900" dirty="0">
              <a:solidFill>
                <a:schemeClr val="tx1"/>
              </a:solidFill>
            </a:endParaRPr>
          </a:p>
          <a:p>
            <a:pPr marL="171450" indent="-171450" defTabSz="914400">
              <a:lnSpc>
                <a:spcPct val="90000"/>
              </a:lnSpc>
              <a:buFont typeface="Courier New" panose="02070309020205020404" pitchFamily="49" charset="0"/>
              <a:buChar char="o"/>
            </a:pPr>
            <a:endParaRPr lang="en-US" sz="1200" dirty="0">
              <a:solidFill>
                <a:schemeClr val="tx1"/>
              </a:solidFill>
            </a:endParaRPr>
          </a:p>
        </p:txBody>
      </p:sp>
      <p:pic>
        <p:nvPicPr>
          <p:cNvPr id="8" name="Graphic 7" descr="Piggy Bank">
            <a:extLst>
              <a:ext uri="{FF2B5EF4-FFF2-40B4-BE49-F238E27FC236}">
                <a16:creationId xmlns:a16="http://schemas.microsoft.com/office/drawing/2014/main" id="{1ECEA74E-D8BB-D803-DE5F-772316D257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1157" y="480060"/>
            <a:ext cx="4183380" cy="4183380"/>
          </a:xfrm>
          <a:prstGeom prst="rect">
            <a:avLst/>
          </a:prstGeom>
        </p:spPr>
      </p:pic>
    </p:spTree>
    <p:extLst>
      <p:ext uri="{BB962C8B-B14F-4D97-AF65-F5344CB8AC3E}">
        <p14:creationId xmlns:p14="http://schemas.microsoft.com/office/powerpoint/2010/main" val="213061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44CAEE8-6F39-4158-9264-B49B515A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5539389" cy="1714500"/>
          </a:xfrm>
          <a:prstGeom prst="rect">
            <a:avLst/>
          </a:prstGeom>
          <a:solidFill>
            <a:srgbClr val="4A5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9FC2C-1A6C-A8D5-3F98-B1A29E1D1A92}"/>
              </a:ext>
            </a:extLst>
          </p:cNvPr>
          <p:cNvSpPr>
            <a:spLocks noGrp="1"/>
          </p:cNvSpPr>
          <p:nvPr>
            <p:ph type="title"/>
          </p:nvPr>
        </p:nvSpPr>
        <p:spPr>
          <a:xfrm>
            <a:off x="393192" y="3575304"/>
            <a:ext cx="4945641" cy="1218907"/>
          </a:xfrm>
        </p:spPr>
        <p:txBody>
          <a:bodyPr vert="horz" lIns="91440" tIns="45720" rIns="91440" bIns="45720" rtlCol="0" anchor="ctr">
            <a:normAutofit/>
          </a:bodyPr>
          <a:lstStyle/>
          <a:p>
            <a:pPr algn="r" defTabSz="914400"/>
            <a:r>
              <a:rPr lang="en-US" sz="5000" spc="100" dirty="0">
                <a:solidFill>
                  <a:srgbClr val="FFFFFF"/>
                </a:solidFill>
              </a:rPr>
              <a:t>Need Help??</a:t>
            </a:r>
          </a:p>
        </p:txBody>
      </p:sp>
      <p:pic>
        <p:nvPicPr>
          <p:cNvPr id="5" name="Content Placeholder 3">
            <a:extLst>
              <a:ext uri="{FF2B5EF4-FFF2-40B4-BE49-F238E27FC236}">
                <a16:creationId xmlns:a16="http://schemas.microsoft.com/office/drawing/2014/main" id="{9E7CA63A-A847-71FA-E309-9AFF1239D94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 b="10158"/>
          <a:stretch/>
        </p:blipFill>
        <p:spPr>
          <a:xfrm>
            <a:off x="20" y="10"/>
            <a:ext cx="5539369" cy="3321833"/>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0"/>
            <a:ext cx="3493009"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91958EF-0FE5-463E-3796-8F1F8D3A3E14}"/>
              </a:ext>
            </a:extLst>
          </p:cNvPr>
          <p:cNvSpPr>
            <a:spLocks noGrp="1"/>
          </p:cNvSpPr>
          <p:nvPr>
            <p:ph type="body" sz="half" idx="2"/>
          </p:nvPr>
        </p:nvSpPr>
        <p:spPr>
          <a:xfrm>
            <a:off x="6021989" y="688293"/>
            <a:ext cx="2568554" cy="3639272"/>
          </a:xfrm>
        </p:spPr>
        <p:txBody>
          <a:bodyPr vert="horz" lIns="45720" tIns="45720" rIns="45720" bIns="45720" rtlCol="0" anchor="ctr">
            <a:normAutofit/>
          </a:bodyPr>
          <a:lstStyle/>
          <a:p>
            <a:pPr marL="171450" indent="-171450" defTabSz="914400">
              <a:lnSpc>
                <a:spcPct val="90000"/>
              </a:lnSpc>
              <a:buFont typeface="Wingdings" panose="05000000000000000000" pitchFamily="2" charset="2"/>
              <a:buChar char="§"/>
            </a:pPr>
            <a:r>
              <a:rPr lang="en-US" sz="1400" dirty="0">
                <a:solidFill>
                  <a:srgbClr val="FFFFFF"/>
                </a:solidFill>
              </a:rPr>
              <a:t>New this year?</a:t>
            </a:r>
          </a:p>
          <a:p>
            <a:pPr marL="171450" indent="-171450" defTabSz="914400">
              <a:lnSpc>
                <a:spcPct val="90000"/>
              </a:lnSpc>
              <a:buFont typeface="Wingdings" panose="05000000000000000000" pitchFamily="2" charset="2"/>
              <a:buChar char="§"/>
            </a:pPr>
            <a:r>
              <a:rPr lang="en-US" sz="1400" dirty="0">
                <a:solidFill>
                  <a:srgbClr val="FFFFFF"/>
                </a:solidFill>
              </a:rPr>
              <a:t>Having a structural issue?</a:t>
            </a:r>
          </a:p>
          <a:p>
            <a:pPr marL="171450" indent="-171450" defTabSz="914400">
              <a:lnSpc>
                <a:spcPct val="90000"/>
              </a:lnSpc>
              <a:buFont typeface="Wingdings" panose="05000000000000000000" pitchFamily="2" charset="2"/>
              <a:buChar char="§"/>
            </a:pPr>
            <a:r>
              <a:rPr lang="en-US" sz="1400" dirty="0">
                <a:solidFill>
                  <a:srgbClr val="FFFFFF"/>
                </a:solidFill>
              </a:rPr>
              <a:t>Need a Mission Statement?</a:t>
            </a:r>
          </a:p>
          <a:p>
            <a:pPr marL="171450" indent="-171450" defTabSz="914400">
              <a:lnSpc>
                <a:spcPct val="90000"/>
              </a:lnSpc>
              <a:buFont typeface="Wingdings" panose="05000000000000000000" pitchFamily="2" charset="2"/>
              <a:buChar char="§"/>
            </a:pPr>
            <a:r>
              <a:rPr lang="en-US" sz="1400" dirty="0">
                <a:solidFill>
                  <a:srgbClr val="FFFFFF"/>
                </a:solidFill>
              </a:rPr>
              <a:t>Are you stuck?</a:t>
            </a:r>
          </a:p>
          <a:p>
            <a:pPr defTabSz="914400">
              <a:lnSpc>
                <a:spcPct val="90000"/>
              </a:lnSpc>
            </a:pPr>
            <a:endParaRPr lang="en-US" sz="1400" dirty="0">
              <a:solidFill>
                <a:srgbClr val="FFFFFF"/>
              </a:solidFill>
            </a:endParaRPr>
          </a:p>
          <a:p>
            <a:pPr defTabSz="914400">
              <a:lnSpc>
                <a:spcPct val="90000"/>
              </a:lnSpc>
            </a:pPr>
            <a:r>
              <a:rPr lang="en-US" sz="1400" dirty="0">
                <a:solidFill>
                  <a:srgbClr val="FFFFFF"/>
                </a:solidFill>
              </a:rPr>
              <a:t>Email us at </a:t>
            </a:r>
            <a:r>
              <a:rPr lang="en-US" sz="1400" dirty="0">
                <a:solidFill>
                  <a:srgbClr val="FFFFFF"/>
                </a:solidFill>
                <a:hlinkClick r:id="rId3"/>
              </a:rPr>
              <a:t>teams@canstructionpdx.org</a:t>
            </a:r>
            <a:r>
              <a:rPr lang="en-US" sz="1400" dirty="0">
                <a:solidFill>
                  <a:srgbClr val="FFFFFF"/>
                </a:solidFill>
              </a:rPr>
              <a:t> to let us mentor your team</a:t>
            </a:r>
          </a:p>
          <a:p>
            <a:pPr defTabSz="914400">
              <a:lnSpc>
                <a:spcPct val="90000"/>
              </a:lnSpc>
            </a:pPr>
            <a:endParaRPr lang="en-US" dirty="0">
              <a:solidFill>
                <a:srgbClr val="FFFFFF"/>
              </a:solidFill>
            </a:endParaRPr>
          </a:p>
        </p:txBody>
      </p:sp>
    </p:spTree>
    <p:extLst>
      <p:ext uri="{BB962C8B-B14F-4D97-AF65-F5344CB8AC3E}">
        <p14:creationId xmlns:p14="http://schemas.microsoft.com/office/powerpoint/2010/main" val="255721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3948079"/>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15BC5C2A-57C4-D1EA-A594-89BBE5298744}"/>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5333" r="5335" b="2"/>
          <a:stretch/>
        </p:blipFill>
        <p:spPr>
          <a:xfrm>
            <a:off x="20" y="731"/>
            <a:ext cx="9143980" cy="5143500"/>
          </a:xfrm>
          <a:prstGeom prst="rect">
            <a:avLst/>
          </a:prstGeom>
        </p:spPr>
      </p:pic>
      <p:sp>
        <p:nvSpPr>
          <p:cNvPr id="16" name="Rectangle 15">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2298698"/>
            <a:ext cx="6221411" cy="1866426"/>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AE943-2484-2ED1-510C-A035B0BF2159}"/>
              </a:ext>
            </a:extLst>
          </p:cNvPr>
          <p:cNvSpPr>
            <a:spLocks noGrp="1"/>
          </p:cNvSpPr>
          <p:nvPr>
            <p:ph type="title"/>
          </p:nvPr>
        </p:nvSpPr>
        <p:spPr>
          <a:xfrm>
            <a:off x="3232011" y="2571750"/>
            <a:ext cx="5626239" cy="818203"/>
          </a:xfrm>
        </p:spPr>
        <p:txBody>
          <a:bodyPr vert="horz" lIns="91440" tIns="45720" rIns="91440" bIns="45720" rtlCol="0" anchor="b">
            <a:normAutofit/>
          </a:bodyPr>
          <a:lstStyle/>
          <a:p>
            <a:pPr algn="l" defTabSz="914400"/>
            <a:r>
              <a:rPr lang="en-US" sz="5000" spc="200">
                <a:solidFill>
                  <a:srgbClr val="FFFFFF"/>
                </a:solidFill>
              </a:rPr>
              <a:t>Event Rules</a:t>
            </a:r>
          </a:p>
        </p:txBody>
      </p:sp>
      <p:sp>
        <p:nvSpPr>
          <p:cNvPr id="4" name="Text Placeholder 3">
            <a:extLst>
              <a:ext uri="{FF2B5EF4-FFF2-40B4-BE49-F238E27FC236}">
                <a16:creationId xmlns:a16="http://schemas.microsoft.com/office/drawing/2014/main" id="{0226CE56-FAE0-0A42-6C75-FDA6FE5A4CA5}"/>
              </a:ext>
            </a:extLst>
          </p:cNvPr>
          <p:cNvSpPr>
            <a:spLocks noGrp="1"/>
          </p:cNvSpPr>
          <p:nvPr>
            <p:ph type="body" sz="half" idx="2"/>
          </p:nvPr>
        </p:nvSpPr>
        <p:spPr>
          <a:xfrm>
            <a:off x="3232011" y="3584484"/>
            <a:ext cx="5626238" cy="386112"/>
          </a:xfrm>
        </p:spPr>
        <p:txBody>
          <a:bodyPr vert="horz" lIns="91440" tIns="45720" rIns="91440" bIns="45720" rtlCol="0" anchor="t">
            <a:normAutofit/>
          </a:bodyPr>
          <a:lstStyle/>
          <a:p>
            <a:pPr defTabSz="914400">
              <a:spcAft>
                <a:spcPts val="200"/>
              </a:spcAft>
            </a:pPr>
            <a:r>
              <a:rPr lang="en-US" sz="1800">
                <a:solidFill>
                  <a:srgbClr val="FFFFFF"/>
                </a:solidFill>
              </a:rPr>
              <a:t>Bring on the CANS</a:t>
            </a:r>
          </a:p>
        </p:txBody>
      </p:sp>
      <p:cxnSp>
        <p:nvCxnSpPr>
          <p:cNvPr id="18" name="Straight Connector 17">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3499860"/>
            <a:ext cx="5124375" cy="0"/>
          </a:xfrm>
          <a:prstGeom prst="line">
            <a:avLst/>
          </a:prstGeom>
          <a:ln w="22225">
            <a:solidFill>
              <a:srgbClr val="C9CE3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094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7838-6342-7ECC-ABA9-F983AB78FA4E}"/>
              </a:ext>
            </a:extLst>
          </p:cNvPr>
          <p:cNvSpPr>
            <a:spLocks noGrp="1"/>
          </p:cNvSpPr>
          <p:nvPr>
            <p:ph type="title"/>
          </p:nvPr>
        </p:nvSpPr>
        <p:spPr/>
        <p:txBody>
          <a:bodyPr/>
          <a:lstStyle/>
          <a:p>
            <a:r>
              <a:rPr lang="en-US" dirty="0"/>
              <a:t>Food, food, and more food</a:t>
            </a:r>
          </a:p>
        </p:txBody>
      </p:sp>
      <p:sp>
        <p:nvSpPr>
          <p:cNvPr id="3" name="Text Placeholder 2">
            <a:extLst>
              <a:ext uri="{FF2B5EF4-FFF2-40B4-BE49-F238E27FC236}">
                <a16:creationId xmlns:a16="http://schemas.microsoft.com/office/drawing/2014/main" id="{878124AA-C60C-4FA3-7D2A-07EC73B3E7FC}"/>
              </a:ext>
            </a:extLst>
          </p:cNvPr>
          <p:cNvSpPr>
            <a:spLocks noGrp="1"/>
          </p:cNvSpPr>
          <p:nvPr>
            <p:ph type="body" idx="1"/>
          </p:nvPr>
        </p:nvSpPr>
        <p:spPr>
          <a:xfrm>
            <a:off x="768096" y="1586122"/>
            <a:ext cx="3566160" cy="617220"/>
          </a:xfrm>
        </p:spPr>
        <p:txBody>
          <a:bodyPr/>
          <a:lstStyle/>
          <a:p>
            <a:r>
              <a:rPr lang="en-US" dirty="0"/>
              <a:t>Allowed</a:t>
            </a:r>
          </a:p>
        </p:txBody>
      </p:sp>
      <p:sp>
        <p:nvSpPr>
          <p:cNvPr id="4" name="Content Placeholder 3">
            <a:extLst>
              <a:ext uri="{FF2B5EF4-FFF2-40B4-BE49-F238E27FC236}">
                <a16:creationId xmlns:a16="http://schemas.microsoft.com/office/drawing/2014/main" id="{A2F250A6-94AA-AB2C-C7BD-E45C14EFD692}"/>
              </a:ext>
            </a:extLst>
          </p:cNvPr>
          <p:cNvSpPr>
            <a:spLocks noGrp="1"/>
          </p:cNvSpPr>
          <p:nvPr>
            <p:ph sz="half" idx="2"/>
          </p:nvPr>
        </p:nvSpPr>
        <p:spPr>
          <a:xfrm>
            <a:off x="768096" y="2087881"/>
            <a:ext cx="3566160" cy="2644139"/>
          </a:xfrm>
        </p:spPr>
        <p:txBody>
          <a:bodyPr>
            <a:normAutofit fontScale="25000" lnSpcReduction="20000"/>
          </a:bodyPr>
          <a:lstStyle/>
          <a:p>
            <a:pPr>
              <a:buFont typeface="Wingdings" panose="05000000000000000000" pitchFamily="2" charset="2"/>
              <a:buChar char="§"/>
            </a:pPr>
            <a:r>
              <a:rPr lang="en-US" sz="5600" dirty="0"/>
              <a:t>Aluminum cans of all sizes</a:t>
            </a:r>
          </a:p>
          <a:p>
            <a:pPr>
              <a:buFont typeface="Wingdings" panose="05000000000000000000" pitchFamily="2" charset="2"/>
              <a:buChar char="§"/>
            </a:pPr>
            <a:r>
              <a:rPr lang="en-US" sz="5600" dirty="0"/>
              <a:t>Full, unopened, cans </a:t>
            </a:r>
          </a:p>
          <a:p>
            <a:pPr lvl="1">
              <a:buFont typeface="Wingdings" panose="05000000000000000000" pitchFamily="2" charset="2"/>
              <a:buChar char="§"/>
            </a:pPr>
            <a:r>
              <a:rPr lang="en-US" sz="5600" dirty="0"/>
              <a:t>labels intact and legible</a:t>
            </a:r>
          </a:p>
          <a:p>
            <a:pPr>
              <a:buFont typeface="Wingdings" panose="05000000000000000000" pitchFamily="2" charset="2"/>
              <a:buChar char="§"/>
            </a:pPr>
            <a:r>
              <a:rPr lang="en-US" sz="5600" dirty="0"/>
              <a:t>Plastic containers</a:t>
            </a:r>
          </a:p>
          <a:p>
            <a:pPr lvl="1">
              <a:buFont typeface="Wingdings" panose="05000000000000000000" pitchFamily="2" charset="2"/>
              <a:buChar char="§"/>
            </a:pPr>
            <a:r>
              <a:rPr lang="en-US" sz="5600" dirty="0"/>
              <a:t>(non-weight bearing only)</a:t>
            </a:r>
          </a:p>
          <a:p>
            <a:pPr algn="just">
              <a:buFont typeface="Wingdings" panose="05000000000000000000" pitchFamily="2" charset="2"/>
              <a:buChar char="§"/>
            </a:pPr>
            <a:r>
              <a:rPr lang="en-US" sz="5600" dirty="0"/>
              <a:t>Boxes and bags of food</a:t>
            </a:r>
          </a:p>
          <a:p>
            <a:pPr lvl="1">
              <a:buFont typeface="Wingdings" panose="05000000000000000000" pitchFamily="2" charset="2"/>
              <a:buChar char="§"/>
            </a:pPr>
            <a:r>
              <a:rPr lang="en-US" sz="5600" dirty="0"/>
              <a:t>(not encouraged)</a:t>
            </a:r>
          </a:p>
          <a:p>
            <a:endParaRPr lang="en-US" dirty="0"/>
          </a:p>
        </p:txBody>
      </p:sp>
      <p:sp>
        <p:nvSpPr>
          <p:cNvPr id="5" name="Text Placeholder 4">
            <a:extLst>
              <a:ext uri="{FF2B5EF4-FFF2-40B4-BE49-F238E27FC236}">
                <a16:creationId xmlns:a16="http://schemas.microsoft.com/office/drawing/2014/main" id="{1E3972D5-2808-6DF9-9625-D48FD315AFF5}"/>
              </a:ext>
            </a:extLst>
          </p:cNvPr>
          <p:cNvSpPr>
            <a:spLocks noGrp="1"/>
          </p:cNvSpPr>
          <p:nvPr>
            <p:ph type="body" sz="quarter" idx="3"/>
          </p:nvPr>
        </p:nvSpPr>
        <p:spPr>
          <a:xfrm>
            <a:off x="4493166" y="1563624"/>
            <a:ext cx="3566160" cy="617220"/>
          </a:xfrm>
        </p:spPr>
        <p:txBody>
          <a:bodyPr/>
          <a:lstStyle/>
          <a:p>
            <a:r>
              <a:rPr lang="en-US" dirty="0"/>
              <a:t>Not allowed</a:t>
            </a:r>
          </a:p>
        </p:txBody>
      </p:sp>
      <p:sp>
        <p:nvSpPr>
          <p:cNvPr id="6" name="Content Placeholder 5">
            <a:extLst>
              <a:ext uri="{FF2B5EF4-FFF2-40B4-BE49-F238E27FC236}">
                <a16:creationId xmlns:a16="http://schemas.microsoft.com/office/drawing/2014/main" id="{1BF21E70-310A-79BA-67EF-66F1E21872BA}"/>
              </a:ext>
            </a:extLst>
          </p:cNvPr>
          <p:cNvSpPr>
            <a:spLocks noGrp="1"/>
          </p:cNvSpPr>
          <p:nvPr>
            <p:ph sz="quarter" idx="4"/>
          </p:nvPr>
        </p:nvSpPr>
        <p:spPr>
          <a:xfrm>
            <a:off x="4493166" y="2087881"/>
            <a:ext cx="3566160" cy="2644140"/>
          </a:xfrm>
        </p:spPr>
        <p:txBody>
          <a:bodyPr>
            <a:normAutofit fontScale="25000" lnSpcReduction="20000"/>
          </a:bodyPr>
          <a:lstStyle/>
          <a:p>
            <a:pPr>
              <a:buFont typeface="Wingdings" panose="05000000000000000000" pitchFamily="2" charset="2"/>
              <a:buChar char="§"/>
            </a:pPr>
            <a:r>
              <a:rPr lang="en-US" sz="5600" dirty="0"/>
              <a:t>Glass containers</a:t>
            </a:r>
          </a:p>
          <a:p>
            <a:pPr>
              <a:buFont typeface="Wingdings" panose="05000000000000000000" pitchFamily="2" charset="2"/>
              <a:buChar char="§"/>
            </a:pPr>
            <a:r>
              <a:rPr lang="en-US" sz="5600" dirty="0"/>
              <a:t>Plastic containers (weight bearing)</a:t>
            </a:r>
          </a:p>
          <a:p>
            <a:pPr>
              <a:buFont typeface="Wingdings" panose="05000000000000000000" pitchFamily="2" charset="2"/>
              <a:buChar char="§"/>
            </a:pPr>
            <a:r>
              <a:rPr lang="en-US" sz="5600" dirty="0"/>
              <a:t>Food items with their labels covered, stripped off, or altered</a:t>
            </a:r>
          </a:p>
          <a:p>
            <a:pPr>
              <a:buFont typeface="Wingdings" panose="05000000000000000000" pitchFamily="2" charset="2"/>
              <a:buChar char="§"/>
            </a:pPr>
            <a:r>
              <a:rPr lang="en-US" sz="5600" dirty="0"/>
              <a:t>Empty containers</a:t>
            </a:r>
          </a:p>
          <a:p>
            <a:pPr>
              <a:buFont typeface="Wingdings" panose="05000000000000000000" pitchFamily="2" charset="2"/>
              <a:buChar char="§"/>
            </a:pPr>
            <a:r>
              <a:rPr lang="en-US" sz="5600" dirty="0"/>
              <a:t>Open or exposed food items</a:t>
            </a:r>
          </a:p>
          <a:p>
            <a:pPr>
              <a:buFont typeface="Wingdings" panose="05000000000000000000" pitchFamily="2" charset="2"/>
              <a:buChar char="§"/>
            </a:pPr>
            <a:r>
              <a:rPr lang="en-US" sz="5600" dirty="0"/>
              <a:t>Pet food</a:t>
            </a:r>
          </a:p>
          <a:p>
            <a:pPr>
              <a:buFont typeface="Wingdings" panose="05000000000000000000" pitchFamily="2" charset="2"/>
              <a:buChar char="§"/>
            </a:pPr>
            <a:r>
              <a:rPr lang="en-US" sz="5600" dirty="0"/>
              <a:t>Alcoholic beverages</a:t>
            </a:r>
          </a:p>
          <a:p>
            <a:pPr>
              <a:buFont typeface="Wingdings" panose="05000000000000000000" pitchFamily="2" charset="2"/>
              <a:buChar char="§"/>
            </a:pPr>
            <a:r>
              <a:rPr lang="en-US" sz="5600" dirty="0"/>
              <a:t>Soda or junk food</a:t>
            </a:r>
          </a:p>
          <a:p>
            <a:pPr>
              <a:buFont typeface="Wingdings" panose="05000000000000000000" pitchFamily="2" charset="2"/>
              <a:buChar char="§"/>
            </a:pPr>
            <a:r>
              <a:rPr lang="en-US" sz="5600" dirty="0"/>
              <a:t>Perishable or homemade items</a:t>
            </a:r>
          </a:p>
          <a:p>
            <a:endParaRPr lang="en-US" dirty="0"/>
          </a:p>
        </p:txBody>
      </p:sp>
    </p:spTree>
    <p:extLst>
      <p:ext uri="{BB962C8B-B14F-4D97-AF65-F5344CB8AC3E}">
        <p14:creationId xmlns:p14="http://schemas.microsoft.com/office/powerpoint/2010/main" val="808682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196</TotalTime>
  <Words>953</Words>
  <Application>Microsoft Office PowerPoint</Application>
  <PresentationFormat>On-screen Show (16:9)</PresentationFormat>
  <Paragraphs>151</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Tw Cen MT Condensed</vt:lpstr>
      <vt:lpstr>Wingdings</vt:lpstr>
      <vt:lpstr>Tw Cen MT</vt:lpstr>
      <vt:lpstr>Wingdings 3</vt:lpstr>
      <vt:lpstr>Gotham-Medium</vt:lpstr>
      <vt:lpstr>Courier New</vt:lpstr>
      <vt:lpstr>Arial</vt:lpstr>
      <vt:lpstr>Integral</vt:lpstr>
      <vt:lpstr>CanOpener 2024</vt:lpstr>
      <vt:lpstr>agenda</vt:lpstr>
      <vt:lpstr>What is Canstruction?</vt:lpstr>
      <vt:lpstr>How to participate?</vt:lpstr>
      <vt:lpstr>It’s about the cans!</vt:lpstr>
      <vt:lpstr>Budgeting and fundraising</vt:lpstr>
      <vt:lpstr>Need Help??</vt:lpstr>
      <vt:lpstr>Event Rules</vt:lpstr>
      <vt:lpstr>Food, food, and more food</vt:lpstr>
      <vt:lpstr>Building Materials to go big</vt:lpstr>
      <vt:lpstr>Build-out Regulations</vt:lpstr>
      <vt:lpstr>timeline</vt:lpstr>
      <vt:lpstr>submittals</vt:lpstr>
      <vt:lpstr>prebuild</vt:lpstr>
      <vt:lpstr>Event schedule</vt:lpstr>
      <vt:lpstr>Build-Out</vt:lpstr>
      <vt:lpstr>Gala and awards</vt:lpstr>
      <vt:lpstr>Decanstruction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CanOpener 2024</dc:title>
  <cp:lastModifiedBy>Chris Mount</cp:lastModifiedBy>
  <cp:revision>3</cp:revision>
  <dcterms:modified xsi:type="dcterms:W3CDTF">2024-04-25T02:34:26Z</dcterms:modified>
</cp:coreProperties>
</file>