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1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1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60" r:id="rId2"/>
    <p:sldMasterId id="2147483662" r:id="rId3"/>
    <p:sldMasterId id="2147483664" r:id="rId4"/>
    <p:sldMasterId id="2147483666" r:id="rId5"/>
    <p:sldMasterId id="2147483668" r:id="rId6"/>
    <p:sldMasterId id="2147483670" r:id="rId7"/>
    <p:sldMasterId id="2147483672" r:id="rId8"/>
    <p:sldMasterId id="2147483674" r:id="rId9"/>
    <p:sldMasterId id="2147483676" r:id="rId10"/>
    <p:sldMasterId id="2147483678" r:id="rId11"/>
    <p:sldMasterId id="2147483680" r:id="rId12"/>
    <p:sldMasterId id="2147483684" r:id="rId13"/>
    <p:sldMasterId id="2147483753" r:id="rId14"/>
    <p:sldMasterId id="2147483771" r:id="rId15"/>
    <p:sldMasterId id="2147483788" r:id="rId16"/>
  </p:sldMasterIdLst>
  <p:notesMasterIdLst>
    <p:notesMasterId r:id="rId71"/>
  </p:notesMasterIdLst>
  <p:sldIdLst>
    <p:sldId id="256" r:id="rId17"/>
    <p:sldId id="258" r:id="rId18"/>
    <p:sldId id="257" r:id="rId19"/>
    <p:sldId id="261" r:id="rId20"/>
    <p:sldId id="299" r:id="rId21"/>
    <p:sldId id="324" r:id="rId22"/>
    <p:sldId id="325" r:id="rId23"/>
    <p:sldId id="326" r:id="rId24"/>
    <p:sldId id="327" r:id="rId25"/>
    <p:sldId id="328" r:id="rId26"/>
    <p:sldId id="365" r:id="rId27"/>
    <p:sldId id="329" r:id="rId28"/>
    <p:sldId id="331" r:id="rId29"/>
    <p:sldId id="342" r:id="rId30"/>
    <p:sldId id="330" r:id="rId31"/>
    <p:sldId id="304" r:id="rId32"/>
    <p:sldId id="305" r:id="rId33"/>
    <p:sldId id="306" r:id="rId34"/>
    <p:sldId id="308" r:id="rId35"/>
    <p:sldId id="307" r:id="rId36"/>
    <p:sldId id="309" r:id="rId37"/>
    <p:sldId id="310" r:id="rId38"/>
    <p:sldId id="311" r:id="rId39"/>
    <p:sldId id="312" r:id="rId40"/>
    <p:sldId id="313" r:id="rId41"/>
    <p:sldId id="314" r:id="rId42"/>
    <p:sldId id="315" r:id="rId43"/>
    <p:sldId id="364" r:id="rId44"/>
    <p:sldId id="343" r:id="rId45"/>
    <p:sldId id="344" r:id="rId46"/>
    <p:sldId id="345" r:id="rId47"/>
    <p:sldId id="346" r:id="rId48"/>
    <p:sldId id="347" r:id="rId49"/>
    <p:sldId id="348" r:id="rId50"/>
    <p:sldId id="349" r:id="rId51"/>
    <p:sldId id="350" r:id="rId52"/>
    <p:sldId id="332" r:id="rId53"/>
    <p:sldId id="333" r:id="rId54"/>
    <p:sldId id="334" r:id="rId55"/>
    <p:sldId id="340" r:id="rId56"/>
    <p:sldId id="336" r:id="rId57"/>
    <p:sldId id="335" r:id="rId58"/>
    <p:sldId id="337" r:id="rId59"/>
    <p:sldId id="341" r:id="rId60"/>
    <p:sldId id="363" r:id="rId61"/>
    <p:sldId id="338" r:id="rId62"/>
    <p:sldId id="339" r:id="rId63"/>
    <p:sldId id="366" r:id="rId64"/>
    <p:sldId id="367" r:id="rId65"/>
    <p:sldId id="368" r:id="rId66"/>
    <p:sldId id="259" r:id="rId67"/>
    <p:sldId id="260" r:id="rId68"/>
    <p:sldId id="369" r:id="rId69"/>
    <p:sldId id="262" r:id="rId70"/>
  </p:sldIdLst>
  <p:sldSz cx="9144000" cy="6858000" type="letter"/>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E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607" autoAdjust="0"/>
    <p:restoredTop sz="63049" autoAdjust="0"/>
  </p:normalViewPr>
  <p:slideViewPr>
    <p:cSldViewPr>
      <p:cViewPr varScale="1">
        <p:scale>
          <a:sx n="72" d="100"/>
          <a:sy n="72" d="100"/>
        </p:scale>
        <p:origin x="2322" y="54"/>
      </p:cViewPr>
      <p:guideLst>
        <p:guide orient="horz" pos="2160"/>
        <p:guide pos="2880"/>
      </p:guideLst>
    </p:cSldViewPr>
  </p:slideViewPr>
  <p:notesTextViewPr>
    <p:cViewPr>
      <p:scale>
        <a:sx n="150" d="100"/>
        <a:sy n="150" d="100"/>
      </p:scale>
      <p:origin x="0" y="0"/>
    </p:cViewPr>
  </p:notesTextViewPr>
  <p:sorterViewPr>
    <p:cViewPr varScale="1">
      <p:scale>
        <a:sx n="1" d="1"/>
        <a:sy n="1" d="1"/>
      </p:scale>
      <p:origin x="0" y="-1109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slide" Target="slides/slide47.xml"/><Relationship Id="rId68" Type="http://schemas.openxmlformats.org/officeDocument/2006/relationships/slide" Target="slides/slide52.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slide" Target="slides/slide50.xml"/><Relationship Id="rId74"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slide" Target="slides/slide48.xml"/><Relationship Id="rId69" Type="http://schemas.openxmlformats.org/officeDocument/2006/relationships/slide" Target="slides/slide53.xml"/><Relationship Id="rId8" Type="http://schemas.openxmlformats.org/officeDocument/2006/relationships/slideMaster" Target="slideMasters/slideMaster8.xml"/><Relationship Id="rId51" Type="http://schemas.openxmlformats.org/officeDocument/2006/relationships/slide" Target="slides/slide35.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slide" Target="slides/slide5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70" Type="http://schemas.openxmlformats.org/officeDocument/2006/relationships/slide" Target="slides/slide54.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slide" Target="slides/slide49.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 Id="rId7" Type="http://schemas.openxmlformats.org/officeDocument/2006/relationships/slideMaster" Target="slideMasters/slideMaster7.xml"/><Relationship Id="rId7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3177" tIns="46589" rIns="93177" bIns="46589" rtlCol="0"/>
          <a:lstStyle>
            <a:lvl1pPr algn="r">
              <a:defRPr sz="1200"/>
            </a:lvl1pPr>
          </a:lstStyle>
          <a:p>
            <a:fld id="{661B95EE-5762-470B-9049-994AA906B218}" type="datetimeFigureOut">
              <a:rPr lang="en-US" smtClean="0"/>
              <a:pPr/>
              <a:t>4/20/2024</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3177" tIns="46589" rIns="93177" bIns="46589" rtlCol="0" anchor="b"/>
          <a:lstStyle>
            <a:lvl1pPr algn="r">
              <a:defRPr sz="1200"/>
            </a:lvl1pPr>
          </a:lstStyle>
          <a:p>
            <a:fld id="{82405B12-953A-45F8-8D2F-BC046B1A6308}" type="slidenum">
              <a:rPr lang="en-US" smtClean="0"/>
              <a:pPr/>
              <a:t>‹#›</a:t>
            </a:fld>
            <a:endParaRPr lang="en-US" dirty="0"/>
          </a:p>
        </p:txBody>
      </p:sp>
    </p:spTree>
    <p:extLst>
      <p:ext uri="{BB962C8B-B14F-4D97-AF65-F5344CB8AC3E}">
        <p14:creationId xmlns:p14="http://schemas.microsoft.com/office/powerpoint/2010/main" val="89279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a:t>
            </a:fld>
            <a:endParaRPr lang="en-US"/>
          </a:p>
        </p:txBody>
      </p:sp>
    </p:spTree>
    <p:extLst>
      <p:ext uri="{BB962C8B-B14F-4D97-AF65-F5344CB8AC3E}">
        <p14:creationId xmlns:p14="http://schemas.microsoft.com/office/powerpoint/2010/main" val="20285665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Hunger makes me Crabby</a:t>
            </a:r>
          </a:p>
          <a:p>
            <a:endParaRPr lang="en-US" dirty="0"/>
          </a:p>
          <a:p>
            <a:r>
              <a:rPr lang="en-US" dirty="0"/>
              <a:t>Fill your space</a:t>
            </a:r>
          </a:p>
        </p:txBody>
      </p:sp>
      <p:sp>
        <p:nvSpPr>
          <p:cNvPr id="4" name="Slide Number Placeholder 3"/>
          <p:cNvSpPr>
            <a:spLocks noGrp="1"/>
          </p:cNvSpPr>
          <p:nvPr>
            <p:ph type="sldNum" sz="quarter" idx="10"/>
          </p:nvPr>
        </p:nvSpPr>
        <p:spPr/>
        <p:txBody>
          <a:bodyPr/>
          <a:lstStyle/>
          <a:p>
            <a:fld id="{82405B12-953A-45F8-8D2F-BC046B1A6308}" type="slidenum">
              <a:rPr lang="en-US" smtClean="0"/>
              <a:pPr/>
              <a:t>10</a:t>
            </a:fld>
            <a:endParaRPr lang="en-US" dirty="0"/>
          </a:p>
        </p:txBody>
      </p:sp>
    </p:spTree>
    <p:extLst>
      <p:ext uri="{BB962C8B-B14F-4D97-AF65-F5344CB8AC3E}">
        <p14:creationId xmlns:p14="http://schemas.microsoft.com/office/powerpoint/2010/main" val="2123505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11</a:t>
            </a:fld>
            <a:endParaRPr lang="en-US" dirty="0"/>
          </a:p>
        </p:txBody>
      </p:sp>
    </p:spTree>
    <p:extLst>
      <p:ext uri="{BB962C8B-B14F-4D97-AF65-F5344CB8AC3E}">
        <p14:creationId xmlns:p14="http://schemas.microsoft.com/office/powerpoint/2010/main" val="3532100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12</a:t>
            </a:fld>
            <a:endParaRPr lang="en-US" dirty="0"/>
          </a:p>
        </p:txBody>
      </p:sp>
    </p:spTree>
    <p:extLst>
      <p:ext uri="{BB962C8B-B14F-4D97-AF65-F5344CB8AC3E}">
        <p14:creationId xmlns:p14="http://schemas.microsoft.com/office/powerpoint/2010/main" val="2758743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13</a:t>
            </a:fld>
            <a:endParaRPr lang="en-US" dirty="0"/>
          </a:p>
        </p:txBody>
      </p:sp>
    </p:spTree>
    <p:extLst>
      <p:ext uri="{BB962C8B-B14F-4D97-AF65-F5344CB8AC3E}">
        <p14:creationId xmlns:p14="http://schemas.microsoft.com/office/powerpoint/2010/main" val="16952010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14</a:t>
            </a:fld>
            <a:endParaRPr lang="en-US" dirty="0"/>
          </a:p>
        </p:txBody>
      </p:sp>
    </p:spTree>
    <p:extLst>
      <p:ext uri="{BB962C8B-B14F-4D97-AF65-F5344CB8AC3E}">
        <p14:creationId xmlns:p14="http://schemas.microsoft.com/office/powerpoint/2010/main" val="296368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15</a:t>
            </a:fld>
            <a:endParaRPr lang="en-US" dirty="0"/>
          </a:p>
        </p:txBody>
      </p:sp>
    </p:spTree>
    <p:extLst>
      <p:ext uri="{BB962C8B-B14F-4D97-AF65-F5344CB8AC3E}">
        <p14:creationId xmlns:p14="http://schemas.microsoft.com/office/powerpoint/2010/main" val="1551579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16</a:t>
            </a:fld>
            <a:endParaRPr lang="en-US" dirty="0"/>
          </a:p>
        </p:txBody>
      </p:sp>
    </p:spTree>
    <p:extLst>
      <p:ext uri="{BB962C8B-B14F-4D97-AF65-F5344CB8AC3E}">
        <p14:creationId xmlns:p14="http://schemas.microsoft.com/office/powerpoint/2010/main" val="74131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17</a:t>
            </a:fld>
            <a:endParaRPr lang="en-US" dirty="0"/>
          </a:p>
        </p:txBody>
      </p:sp>
    </p:spTree>
    <p:extLst>
      <p:ext uri="{BB962C8B-B14F-4D97-AF65-F5344CB8AC3E}">
        <p14:creationId xmlns:p14="http://schemas.microsoft.com/office/powerpoint/2010/main" val="13242725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18</a:t>
            </a:fld>
            <a:endParaRPr lang="en-US" dirty="0"/>
          </a:p>
        </p:txBody>
      </p:sp>
    </p:spTree>
    <p:extLst>
      <p:ext uri="{BB962C8B-B14F-4D97-AF65-F5344CB8AC3E}">
        <p14:creationId xmlns:p14="http://schemas.microsoft.com/office/powerpoint/2010/main" val="31055198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19</a:t>
            </a:fld>
            <a:endParaRPr lang="en-US" dirty="0"/>
          </a:p>
        </p:txBody>
      </p:sp>
    </p:spTree>
    <p:extLst>
      <p:ext uri="{BB962C8B-B14F-4D97-AF65-F5344CB8AC3E}">
        <p14:creationId xmlns:p14="http://schemas.microsoft.com/office/powerpoint/2010/main" val="103539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2</a:t>
            </a:fld>
            <a:endParaRPr lang="en-US" dirty="0"/>
          </a:p>
        </p:txBody>
      </p:sp>
    </p:spTree>
    <p:extLst>
      <p:ext uri="{BB962C8B-B14F-4D97-AF65-F5344CB8AC3E}">
        <p14:creationId xmlns:p14="http://schemas.microsoft.com/office/powerpoint/2010/main" val="117025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20</a:t>
            </a:fld>
            <a:endParaRPr lang="en-US" dirty="0"/>
          </a:p>
        </p:txBody>
      </p:sp>
    </p:spTree>
    <p:extLst>
      <p:ext uri="{BB962C8B-B14F-4D97-AF65-F5344CB8AC3E}">
        <p14:creationId xmlns:p14="http://schemas.microsoft.com/office/powerpoint/2010/main" val="30101437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21</a:t>
            </a:fld>
            <a:endParaRPr lang="en-US" dirty="0"/>
          </a:p>
        </p:txBody>
      </p:sp>
    </p:spTree>
    <p:extLst>
      <p:ext uri="{BB962C8B-B14F-4D97-AF65-F5344CB8AC3E}">
        <p14:creationId xmlns:p14="http://schemas.microsoft.com/office/powerpoint/2010/main" val="2096675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22</a:t>
            </a:fld>
            <a:endParaRPr lang="en-US" dirty="0"/>
          </a:p>
        </p:txBody>
      </p:sp>
    </p:spTree>
    <p:extLst>
      <p:ext uri="{BB962C8B-B14F-4D97-AF65-F5344CB8AC3E}">
        <p14:creationId xmlns:p14="http://schemas.microsoft.com/office/powerpoint/2010/main" val="10816283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23</a:t>
            </a:fld>
            <a:endParaRPr lang="en-US" dirty="0"/>
          </a:p>
        </p:txBody>
      </p:sp>
    </p:spTree>
    <p:extLst>
      <p:ext uri="{BB962C8B-B14F-4D97-AF65-F5344CB8AC3E}">
        <p14:creationId xmlns:p14="http://schemas.microsoft.com/office/powerpoint/2010/main" val="21971484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24</a:t>
            </a:fld>
            <a:endParaRPr lang="en-US" dirty="0"/>
          </a:p>
        </p:txBody>
      </p:sp>
    </p:spTree>
    <p:extLst>
      <p:ext uri="{BB962C8B-B14F-4D97-AF65-F5344CB8AC3E}">
        <p14:creationId xmlns:p14="http://schemas.microsoft.com/office/powerpoint/2010/main" val="1343619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25</a:t>
            </a:fld>
            <a:endParaRPr lang="en-US" dirty="0"/>
          </a:p>
        </p:txBody>
      </p:sp>
    </p:spTree>
    <p:extLst>
      <p:ext uri="{BB962C8B-B14F-4D97-AF65-F5344CB8AC3E}">
        <p14:creationId xmlns:p14="http://schemas.microsoft.com/office/powerpoint/2010/main" val="256350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26</a:t>
            </a:fld>
            <a:endParaRPr lang="en-US" dirty="0"/>
          </a:p>
        </p:txBody>
      </p:sp>
    </p:spTree>
    <p:extLst>
      <p:ext uri="{BB962C8B-B14F-4D97-AF65-F5344CB8AC3E}">
        <p14:creationId xmlns:p14="http://schemas.microsoft.com/office/powerpoint/2010/main" val="11365652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27</a:t>
            </a:fld>
            <a:endParaRPr lang="en-US" dirty="0"/>
          </a:p>
        </p:txBody>
      </p:sp>
    </p:spTree>
    <p:extLst>
      <p:ext uri="{BB962C8B-B14F-4D97-AF65-F5344CB8AC3E}">
        <p14:creationId xmlns:p14="http://schemas.microsoft.com/office/powerpoint/2010/main" val="12243333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28</a:t>
            </a:fld>
            <a:endParaRPr lang="en-US" dirty="0"/>
          </a:p>
        </p:txBody>
      </p:sp>
    </p:spTree>
    <p:extLst>
      <p:ext uri="{BB962C8B-B14F-4D97-AF65-F5344CB8AC3E}">
        <p14:creationId xmlns:p14="http://schemas.microsoft.com/office/powerpoint/2010/main" val="4230124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028566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3</a:t>
            </a:fld>
            <a:endParaRPr lang="en-US"/>
          </a:p>
        </p:txBody>
      </p:sp>
    </p:spTree>
    <p:extLst>
      <p:ext uri="{BB962C8B-B14F-4D97-AF65-F5344CB8AC3E}">
        <p14:creationId xmlns:p14="http://schemas.microsoft.com/office/powerpoint/2010/main" val="3193198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30</a:t>
            </a:fld>
            <a:endParaRPr lang="en-US" dirty="0"/>
          </a:p>
        </p:txBody>
      </p:sp>
    </p:spTree>
    <p:extLst>
      <p:ext uri="{BB962C8B-B14F-4D97-AF65-F5344CB8AC3E}">
        <p14:creationId xmlns:p14="http://schemas.microsoft.com/office/powerpoint/2010/main" val="2136860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31</a:t>
            </a:fld>
            <a:endParaRPr lang="en-US" dirty="0"/>
          </a:p>
        </p:txBody>
      </p:sp>
    </p:spTree>
    <p:extLst>
      <p:ext uri="{BB962C8B-B14F-4D97-AF65-F5344CB8AC3E}">
        <p14:creationId xmlns:p14="http://schemas.microsoft.com/office/powerpoint/2010/main" val="2490309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32</a:t>
            </a:fld>
            <a:endParaRPr lang="en-US" dirty="0"/>
          </a:p>
        </p:txBody>
      </p:sp>
    </p:spTree>
    <p:extLst>
      <p:ext uri="{BB962C8B-B14F-4D97-AF65-F5344CB8AC3E}">
        <p14:creationId xmlns:p14="http://schemas.microsoft.com/office/powerpoint/2010/main" val="3506090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33</a:t>
            </a:fld>
            <a:endParaRPr lang="en-US" dirty="0"/>
          </a:p>
        </p:txBody>
      </p:sp>
    </p:spTree>
    <p:extLst>
      <p:ext uri="{BB962C8B-B14F-4D97-AF65-F5344CB8AC3E}">
        <p14:creationId xmlns:p14="http://schemas.microsoft.com/office/powerpoint/2010/main" val="20917007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34</a:t>
            </a:fld>
            <a:endParaRPr lang="en-US" dirty="0"/>
          </a:p>
        </p:txBody>
      </p:sp>
    </p:spTree>
    <p:extLst>
      <p:ext uri="{BB962C8B-B14F-4D97-AF65-F5344CB8AC3E}">
        <p14:creationId xmlns:p14="http://schemas.microsoft.com/office/powerpoint/2010/main" val="5044245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35</a:t>
            </a:fld>
            <a:endParaRPr lang="en-US" dirty="0"/>
          </a:p>
        </p:txBody>
      </p:sp>
    </p:spTree>
    <p:extLst>
      <p:ext uri="{BB962C8B-B14F-4D97-AF65-F5344CB8AC3E}">
        <p14:creationId xmlns:p14="http://schemas.microsoft.com/office/powerpoint/2010/main" val="8103908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36</a:t>
            </a:fld>
            <a:endParaRPr lang="en-US" dirty="0"/>
          </a:p>
        </p:txBody>
      </p:sp>
    </p:spTree>
    <p:extLst>
      <p:ext uri="{BB962C8B-B14F-4D97-AF65-F5344CB8AC3E}">
        <p14:creationId xmlns:p14="http://schemas.microsoft.com/office/powerpoint/2010/main" val="4238732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37</a:t>
            </a:fld>
            <a:endParaRPr lang="en-US"/>
          </a:p>
        </p:txBody>
      </p:sp>
    </p:spTree>
    <p:extLst>
      <p:ext uri="{BB962C8B-B14F-4D97-AF65-F5344CB8AC3E}">
        <p14:creationId xmlns:p14="http://schemas.microsoft.com/office/powerpoint/2010/main" val="202856651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38</a:t>
            </a:fld>
            <a:endParaRPr lang="en-US" dirty="0"/>
          </a:p>
        </p:txBody>
      </p:sp>
    </p:spTree>
    <p:extLst>
      <p:ext uri="{BB962C8B-B14F-4D97-AF65-F5344CB8AC3E}">
        <p14:creationId xmlns:p14="http://schemas.microsoft.com/office/powerpoint/2010/main" val="8105266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39</a:t>
            </a:fld>
            <a:endParaRPr lang="en-US" dirty="0"/>
          </a:p>
        </p:txBody>
      </p:sp>
    </p:spTree>
    <p:extLst>
      <p:ext uri="{BB962C8B-B14F-4D97-AF65-F5344CB8AC3E}">
        <p14:creationId xmlns:p14="http://schemas.microsoft.com/office/powerpoint/2010/main" val="2334864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4</a:t>
            </a:fld>
            <a:endParaRPr lang="en-US" dirty="0"/>
          </a:p>
        </p:txBody>
      </p:sp>
    </p:spTree>
    <p:extLst>
      <p:ext uri="{BB962C8B-B14F-4D97-AF65-F5344CB8AC3E}">
        <p14:creationId xmlns:p14="http://schemas.microsoft.com/office/powerpoint/2010/main" val="129900002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40</a:t>
            </a:fld>
            <a:endParaRPr lang="en-US" dirty="0"/>
          </a:p>
        </p:txBody>
      </p:sp>
    </p:spTree>
    <p:extLst>
      <p:ext uri="{BB962C8B-B14F-4D97-AF65-F5344CB8AC3E}">
        <p14:creationId xmlns:p14="http://schemas.microsoft.com/office/powerpoint/2010/main" val="15725521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41</a:t>
            </a:fld>
            <a:endParaRPr lang="en-US" dirty="0"/>
          </a:p>
        </p:txBody>
      </p:sp>
    </p:spTree>
    <p:extLst>
      <p:ext uri="{BB962C8B-B14F-4D97-AF65-F5344CB8AC3E}">
        <p14:creationId xmlns:p14="http://schemas.microsoft.com/office/powerpoint/2010/main" val="3485755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42</a:t>
            </a:fld>
            <a:endParaRPr lang="en-US" dirty="0"/>
          </a:p>
        </p:txBody>
      </p:sp>
    </p:spTree>
    <p:extLst>
      <p:ext uri="{BB962C8B-B14F-4D97-AF65-F5344CB8AC3E}">
        <p14:creationId xmlns:p14="http://schemas.microsoft.com/office/powerpoint/2010/main" val="29517570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43</a:t>
            </a:fld>
            <a:endParaRPr lang="en-US" dirty="0"/>
          </a:p>
        </p:txBody>
      </p:sp>
    </p:spTree>
    <p:extLst>
      <p:ext uri="{BB962C8B-B14F-4D97-AF65-F5344CB8AC3E}">
        <p14:creationId xmlns:p14="http://schemas.microsoft.com/office/powerpoint/2010/main" val="38033763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44</a:t>
            </a:fld>
            <a:endParaRPr lang="en-US" dirty="0"/>
          </a:p>
        </p:txBody>
      </p:sp>
    </p:spTree>
    <p:extLst>
      <p:ext uri="{BB962C8B-B14F-4D97-AF65-F5344CB8AC3E}">
        <p14:creationId xmlns:p14="http://schemas.microsoft.com/office/powerpoint/2010/main" val="8349641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45</a:t>
            </a:fld>
            <a:endParaRPr lang="en-US" dirty="0"/>
          </a:p>
        </p:txBody>
      </p:sp>
    </p:spTree>
    <p:extLst>
      <p:ext uri="{BB962C8B-B14F-4D97-AF65-F5344CB8AC3E}">
        <p14:creationId xmlns:p14="http://schemas.microsoft.com/office/powerpoint/2010/main" val="2963684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46</a:t>
            </a:fld>
            <a:endParaRPr lang="en-US" dirty="0"/>
          </a:p>
        </p:txBody>
      </p:sp>
    </p:spTree>
    <p:extLst>
      <p:ext uri="{BB962C8B-B14F-4D97-AF65-F5344CB8AC3E}">
        <p14:creationId xmlns:p14="http://schemas.microsoft.com/office/powerpoint/2010/main" val="32944545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05B12-953A-45F8-8D2F-BC046B1A6308}" type="slidenum">
              <a:rPr lang="en-US" smtClean="0"/>
              <a:pPr/>
              <a:t>47</a:t>
            </a:fld>
            <a:endParaRPr lang="en-US" dirty="0"/>
          </a:p>
        </p:txBody>
      </p:sp>
    </p:spTree>
    <p:extLst>
      <p:ext uri="{BB962C8B-B14F-4D97-AF65-F5344CB8AC3E}">
        <p14:creationId xmlns:p14="http://schemas.microsoft.com/office/powerpoint/2010/main" val="642804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 name="Google Shape;6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0"/>
              </a:spcBef>
              <a:spcAft>
                <a:spcPts val="0"/>
              </a:spcAft>
              <a:buSzPts val="1100"/>
              <a:buNone/>
            </a:pPr>
            <a:endParaRPr sz="31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endParaRPr sz="14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Professionals within the design/build industry experience positive public relations with media coverage from TV, radio, newspapers, and magazines. A/E/C professionals are spotlighted giving back to the communities they help build.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indent="0">
              <a:buNone/>
            </a:pPr>
            <a:r>
              <a:rPr lang="en-US" dirty="0"/>
              <a:t>Featured in local media such as:</a:t>
            </a:r>
          </a:p>
          <a:p>
            <a:r>
              <a:rPr lang="en-US" dirty="0"/>
              <a:t>Daily Journal of Commerce</a:t>
            </a:r>
          </a:p>
          <a:p>
            <a:r>
              <a:rPr lang="en-US" dirty="0"/>
              <a:t>Oregonian, Columbian</a:t>
            </a:r>
          </a:p>
          <a:p>
            <a:r>
              <a:rPr lang="en-US" dirty="0"/>
              <a:t>News Channels 2, 6, 8 and 12</a:t>
            </a:r>
          </a:p>
          <a:p>
            <a:r>
              <a:rPr lang="en-US" dirty="0"/>
              <a:t>Portland Tribune</a:t>
            </a:r>
          </a:p>
          <a:p>
            <a:r>
              <a:rPr lang="en-US" dirty="0"/>
              <a:t>Radio: KUPL, KBOO &amp; KPAM</a:t>
            </a:r>
          </a:p>
          <a:p>
            <a:endParaRPr lang="en-US" dirty="0"/>
          </a:p>
          <a:p>
            <a:pPr marL="0" indent="0">
              <a:buNone/>
            </a:pPr>
            <a:r>
              <a:rPr lang="en-US" dirty="0"/>
              <a:t>Nationally</a:t>
            </a:r>
          </a:p>
          <a:p>
            <a:r>
              <a:rPr lang="en-US" dirty="0"/>
              <a:t>People</a:t>
            </a:r>
          </a:p>
          <a:p>
            <a:r>
              <a:rPr lang="en-US" dirty="0"/>
              <a:t>Home and Garden magazine</a:t>
            </a:r>
          </a:p>
          <a:p>
            <a:r>
              <a:rPr lang="en-US" dirty="0"/>
              <a:t>Good Morning America</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5</a:t>
            </a:fld>
            <a:endParaRPr lang="en-US" dirty="0"/>
          </a:p>
        </p:txBody>
      </p:sp>
    </p:spTree>
    <p:extLst>
      <p:ext uri="{BB962C8B-B14F-4D97-AF65-F5344CB8AC3E}">
        <p14:creationId xmlns:p14="http://schemas.microsoft.com/office/powerpoint/2010/main" val="138100611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SzPts val="1100"/>
              <a:buNone/>
            </a:pPr>
            <a:endParaRPr sz="24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5" name="Google Shape;95;p3: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4" name="Google Shape;104;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sz="3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Join us, won’t you?</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t>Questions?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6</a:t>
            </a:fld>
            <a:endParaRPr lang="en-US" dirty="0"/>
          </a:p>
        </p:txBody>
      </p:sp>
    </p:spTree>
    <p:extLst>
      <p:ext uri="{BB962C8B-B14F-4D97-AF65-F5344CB8AC3E}">
        <p14:creationId xmlns:p14="http://schemas.microsoft.com/office/powerpoint/2010/main" val="2593261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7</a:t>
            </a:fld>
            <a:endParaRPr lang="en-US" dirty="0"/>
          </a:p>
        </p:txBody>
      </p:sp>
    </p:spTree>
    <p:extLst>
      <p:ext uri="{BB962C8B-B14F-4D97-AF65-F5344CB8AC3E}">
        <p14:creationId xmlns:p14="http://schemas.microsoft.com/office/powerpoint/2010/main" val="1273750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8</a:t>
            </a:fld>
            <a:endParaRPr lang="en-US" dirty="0"/>
          </a:p>
        </p:txBody>
      </p:sp>
    </p:spTree>
    <p:extLst>
      <p:ext uri="{BB962C8B-B14F-4D97-AF65-F5344CB8AC3E}">
        <p14:creationId xmlns:p14="http://schemas.microsoft.com/office/powerpoint/2010/main" val="287619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Through the structure you build, the emotional connection people associate with it visually, the power of the message in your statement and the content of your food can be powerful.</a:t>
            </a:r>
          </a:p>
          <a:p>
            <a:endParaRPr lang="en-US" dirty="0"/>
          </a:p>
        </p:txBody>
      </p:sp>
      <p:sp>
        <p:nvSpPr>
          <p:cNvPr id="4" name="Slide Number Placeholder 3"/>
          <p:cNvSpPr>
            <a:spLocks noGrp="1"/>
          </p:cNvSpPr>
          <p:nvPr>
            <p:ph type="sldNum" sz="quarter" idx="10"/>
          </p:nvPr>
        </p:nvSpPr>
        <p:spPr/>
        <p:txBody>
          <a:bodyPr/>
          <a:lstStyle/>
          <a:p>
            <a:fld id="{82405B12-953A-45F8-8D2F-BC046B1A6308}" type="slidenum">
              <a:rPr lang="en-US" smtClean="0"/>
              <a:pPr/>
              <a:t>9</a:t>
            </a:fld>
            <a:endParaRPr lang="en-US" dirty="0"/>
          </a:p>
        </p:txBody>
      </p:sp>
    </p:spTree>
    <p:extLst>
      <p:ext uri="{BB962C8B-B14F-4D97-AF65-F5344CB8AC3E}">
        <p14:creationId xmlns:p14="http://schemas.microsoft.com/office/powerpoint/2010/main" val="326905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77480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29995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143433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663924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207295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1197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6904106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845831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46739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9582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067737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5478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838485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657948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521501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778967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20880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1208257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62002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5460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899647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617113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54122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490153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902177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508502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40734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936245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8385909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972521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8137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55504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97796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black">
                    <a:tint val="75000"/>
                  </a:prstClr>
                </a:solidFill>
              </a:rPr>
              <a:pPr/>
              <a:t>4/20/2024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686627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83488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3160896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01539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7983443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817339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107994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896255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56929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1624446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422094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1120178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99848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1312937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4/20/2024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6363072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927319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320668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3793113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370123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2413045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8558256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0263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1369364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023584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4140591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933684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53667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169066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602663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8752645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
        <p:cNvGrpSpPr/>
        <p:nvPr/>
      </p:nvGrpSpPr>
      <p:grpSpPr>
        <a:xfrm>
          <a:off x="0" y="0"/>
          <a:ext cx="0" cy="0"/>
          <a:chOff x="0" y="0"/>
          <a:chExt cx="0" cy="0"/>
        </a:xfrm>
      </p:grpSpPr>
      <p:sp>
        <p:nvSpPr>
          <p:cNvPr id="10" name="Google Shape;10;p17"/>
          <p:cNvSpPr/>
          <p:nvPr/>
        </p:nvSpPr>
        <p:spPr>
          <a:xfrm>
            <a:off x="0" y="0"/>
            <a:ext cx="4314000" cy="6858000"/>
          </a:xfrm>
          <a:prstGeom prst="rect">
            <a:avLst/>
          </a:prstGeom>
          <a:solidFill>
            <a:srgbClr val="4DA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7"/>
          <p:cNvSpPr/>
          <p:nvPr/>
        </p:nvSpPr>
        <p:spPr>
          <a:xfrm>
            <a:off x="-125" y="0"/>
            <a:ext cx="4316900" cy="5860800"/>
          </a:xfrm>
          <a:custGeom>
            <a:avLst/>
            <a:gdLst/>
            <a:ahLst/>
            <a:cxnLst/>
            <a:rect l="l" t="t" r="r" b="b"/>
            <a:pathLst>
              <a:path w="172676" h="175824" extrusionOk="0">
                <a:moveTo>
                  <a:pt x="0" y="6"/>
                </a:moveTo>
                <a:lnTo>
                  <a:pt x="172676" y="0"/>
                </a:lnTo>
                <a:lnTo>
                  <a:pt x="172562" y="126442"/>
                </a:lnTo>
                <a:lnTo>
                  <a:pt x="0" y="175824"/>
                </a:lnTo>
                <a:close/>
              </a:path>
            </a:pathLst>
          </a:custGeom>
          <a:solidFill>
            <a:srgbClr val="4DA00F"/>
          </a:solidFill>
          <a:ln>
            <a:noFill/>
          </a:ln>
        </p:spPr>
      </p:sp>
      <p:sp>
        <p:nvSpPr>
          <p:cNvPr id="12" name="Google Shape;12;p17"/>
          <p:cNvSpPr txBox="1">
            <a:spLocks noGrp="1"/>
          </p:cNvSpPr>
          <p:nvPr>
            <p:ph type="title"/>
          </p:nvPr>
        </p:nvSpPr>
        <p:spPr>
          <a:xfrm>
            <a:off x="311725" y="667900"/>
            <a:ext cx="3706500" cy="33452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2pPr>
            <a:lvl3pPr lvl="2"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3pPr>
            <a:lvl4pPr lvl="3"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4pPr>
            <a:lvl5pPr lvl="4"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5pPr>
            <a:lvl6pPr lvl="5"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6pPr>
            <a:lvl7pPr lvl="6"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7pPr>
            <a:lvl8pPr lvl="7"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8pPr>
            <a:lvl9pPr lvl="8"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9pPr>
          </a:lstStyle>
          <a:p>
            <a:endParaRPr/>
          </a:p>
        </p:txBody>
      </p:sp>
      <p:sp>
        <p:nvSpPr>
          <p:cNvPr id="13" name="Google Shape;13;p17"/>
          <p:cNvSpPr txBox="1">
            <a:spLocks noGrp="1"/>
          </p:cNvSpPr>
          <p:nvPr>
            <p:ph type="body" idx="1"/>
          </p:nvPr>
        </p:nvSpPr>
        <p:spPr>
          <a:xfrm>
            <a:off x="4644675" y="667900"/>
            <a:ext cx="4166400" cy="5464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14" name="Google Shape;14;p1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pic>
        <p:nvPicPr>
          <p:cNvPr id="15" name="Google Shape;15;p17"/>
          <p:cNvPicPr preferRelativeResize="0"/>
          <p:nvPr/>
        </p:nvPicPr>
        <p:blipFill rotWithShape="1">
          <a:blip r:embed="rId2">
            <a:alphaModFix/>
          </a:blip>
          <a:srcRect/>
          <a:stretch/>
        </p:blipFill>
        <p:spPr>
          <a:xfrm>
            <a:off x="1607975" y="4154967"/>
            <a:ext cx="1098052" cy="2417604"/>
          </a:xfrm>
          <a:prstGeom prst="rect">
            <a:avLst/>
          </a:prstGeom>
          <a:noFill/>
          <a:ln>
            <a:noFill/>
          </a:ln>
        </p:spPr>
      </p:pic>
    </p:spTree>
    <p:extLst>
      <p:ext uri="{BB962C8B-B14F-4D97-AF65-F5344CB8AC3E}">
        <p14:creationId xmlns:p14="http://schemas.microsoft.com/office/powerpoint/2010/main" val="110843502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6"/>
        <p:cNvGrpSpPr/>
        <p:nvPr/>
      </p:nvGrpSpPr>
      <p:grpSpPr>
        <a:xfrm>
          <a:off x="0" y="0"/>
          <a:ext cx="0" cy="0"/>
          <a:chOff x="0" y="0"/>
          <a:chExt cx="0" cy="0"/>
        </a:xfrm>
      </p:grpSpPr>
      <p:sp>
        <p:nvSpPr>
          <p:cNvPr id="17" name="Google Shape;17;p19"/>
          <p:cNvSpPr/>
          <p:nvPr/>
        </p:nvSpPr>
        <p:spPr>
          <a:xfrm>
            <a:off x="0" y="0"/>
            <a:ext cx="4572000" cy="6858000"/>
          </a:xfrm>
          <a:prstGeom prst="rect">
            <a:avLst/>
          </a:prstGeom>
          <a:solidFill>
            <a:srgbClr val="4DA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9"/>
          <p:cNvSpPr txBox="1">
            <a:spLocks noGrp="1"/>
          </p:cNvSpPr>
          <p:nvPr>
            <p:ph type="title"/>
          </p:nvPr>
        </p:nvSpPr>
        <p:spPr>
          <a:xfrm>
            <a:off x="311300" y="667900"/>
            <a:ext cx="3704400" cy="2732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19" name="Google Shape;19;p19"/>
          <p:cNvSpPr txBox="1">
            <a:spLocks noGrp="1"/>
          </p:cNvSpPr>
          <p:nvPr>
            <p:ph type="subTitle" idx="1"/>
          </p:nvPr>
        </p:nvSpPr>
        <p:spPr>
          <a:xfrm>
            <a:off x="304800" y="3502300"/>
            <a:ext cx="3704400" cy="1235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20" name="Google Shape;20;p19"/>
          <p:cNvSpPr txBox="1">
            <a:spLocks noGrp="1"/>
          </p:cNvSpPr>
          <p:nvPr>
            <p:ph type="body" idx="2"/>
          </p:nvPr>
        </p:nvSpPr>
        <p:spPr>
          <a:xfrm>
            <a:off x="4879025" y="667900"/>
            <a:ext cx="3954000" cy="5482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pic>
        <p:nvPicPr>
          <p:cNvPr id="21" name="Google Shape;21;p19"/>
          <p:cNvPicPr preferRelativeResize="0"/>
          <p:nvPr/>
        </p:nvPicPr>
        <p:blipFill rotWithShape="1">
          <a:blip r:embed="rId2">
            <a:alphaModFix/>
          </a:blip>
          <a:srcRect/>
          <a:stretch/>
        </p:blipFill>
        <p:spPr>
          <a:xfrm>
            <a:off x="125625" y="5174977"/>
            <a:ext cx="692250" cy="1523355"/>
          </a:xfrm>
          <a:prstGeom prst="rect">
            <a:avLst/>
          </a:prstGeom>
          <a:noFill/>
          <a:ln>
            <a:noFill/>
          </a:ln>
        </p:spPr>
      </p:pic>
    </p:spTree>
    <p:extLst>
      <p:ext uri="{BB962C8B-B14F-4D97-AF65-F5344CB8AC3E}">
        <p14:creationId xmlns:p14="http://schemas.microsoft.com/office/powerpoint/2010/main" val="34977232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2"/>
        <p:cNvGrpSpPr/>
        <p:nvPr/>
      </p:nvGrpSpPr>
      <p:grpSpPr>
        <a:xfrm>
          <a:off x="0" y="0"/>
          <a:ext cx="0" cy="0"/>
          <a:chOff x="0" y="0"/>
          <a:chExt cx="0" cy="0"/>
        </a:xfrm>
      </p:grpSpPr>
      <p:sp>
        <p:nvSpPr>
          <p:cNvPr id="23" name="Google Shape;23;p18"/>
          <p:cNvSpPr/>
          <p:nvPr/>
        </p:nvSpPr>
        <p:spPr>
          <a:xfrm>
            <a:off x="0" y="0"/>
            <a:ext cx="9144000" cy="1702800"/>
          </a:xfrm>
          <a:prstGeom prst="rect">
            <a:avLst/>
          </a:prstGeom>
          <a:solidFill>
            <a:srgbClr val="4DA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txBox="1">
            <a:spLocks noGrp="1"/>
          </p:cNvSpPr>
          <p:nvPr>
            <p:ph type="title"/>
          </p:nvPr>
        </p:nvSpPr>
        <p:spPr>
          <a:xfrm>
            <a:off x="311700" y="386200"/>
            <a:ext cx="8520600" cy="83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a:endParaRPr/>
          </a:p>
        </p:txBody>
      </p:sp>
      <p:pic>
        <p:nvPicPr>
          <p:cNvPr id="25" name="Google Shape;25;p18"/>
          <p:cNvPicPr preferRelativeResize="0"/>
          <p:nvPr/>
        </p:nvPicPr>
        <p:blipFill rotWithShape="1">
          <a:blip r:embed="rId2">
            <a:alphaModFix/>
          </a:blip>
          <a:srcRect/>
          <a:stretch/>
        </p:blipFill>
        <p:spPr>
          <a:xfrm>
            <a:off x="8343725" y="5184533"/>
            <a:ext cx="692249" cy="1523696"/>
          </a:xfrm>
          <a:prstGeom prst="rect">
            <a:avLst/>
          </a:prstGeom>
          <a:noFill/>
          <a:ln>
            <a:noFill/>
          </a:ln>
        </p:spPr>
      </p:pic>
    </p:spTree>
    <p:extLst>
      <p:ext uri="{BB962C8B-B14F-4D97-AF65-F5344CB8AC3E}">
        <p14:creationId xmlns:p14="http://schemas.microsoft.com/office/powerpoint/2010/main" val="497511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91118486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27"/>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8442241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rgbClr val="4DA00F"/>
        </a:solidFill>
        <a:effectLst/>
      </p:bgPr>
    </p:bg>
    <p:spTree>
      <p:nvGrpSpPr>
        <p:cNvPr id="1" name="Shape 28"/>
        <p:cNvGrpSpPr/>
        <p:nvPr/>
      </p:nvGrpSpPr>
      <p:grpSpPr>
        <a:xfrm>
          <a:off x="0" y="0"/>
          <a:ext cx="0" cy="0"/>
          <a:chOff x="0" y="0"/>
          <a:chExt cx="0" cy="0"/>
        </a:xfrm>
      </p:grpSpPr>
      <p:sp>
        <p:nvSpPr>
          <p:cNvPr id="29" name="Google Shape;29;p24"/>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pic>
        <p:nvPicPr>
          <p:cNvPr id="30" name="Google Shape;30;p24"/>
          <p:cNvPicPr preferRelativeResize="0"/>
          <p:nvPr/>
        </p:nvPicPr>
        <p:blipFill rotWithShape="1">
          <a:blip r:embed="rId2">
            <a:alphaModFix/>
          </a:blip>
          <a:srcRect/>
          <a:stretch/>
        </p:blipFill>
        <p:spPr>
          <a:xfrm>
            <a:off x="3294064" y="537034"/>
            <a:ext cx="2555875" cy="5627269"/>
          </a:xfrm>
          <a:prstGeom prst="rect">
            <a:avLst/>
          </a:prstGeom>
          <a:noFill/>
          <a:ln>
            <a:noFill/>
          </a:ln>
        </p:spPr>
      </p:pic>
    </p:spTree>
    <p:extLst>
      <p:ext uri="{BB962C8B-B14F-4D97-AF65-F5344CB8AC3E}">
        <p14:creationId xmlns:p14="http://schemas.microsoft.com/office/powerpoint/2010/main" val="20654289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1"/>
        </a:solidFill>
        <a:effectLst/>
      </p:bgPr>
    </p:bg>
    <p:spTree>
      <p:nvGrpSpPr>
        <p:cNvPr id="1" name="Shape 31"/>
        <p:cNvGrpSpPr/>
        <p:nvPr/>
      </p:nvGrpSpPr>
      <p:grpSpPr>
        <a:xfrm>
          <a:off x="0" y="0"/>
          <a:ext cx="0" cy="0"/>
          <a:chOff x="0" y="0"/>
          <a:chExt cx="0" cy="0"/>
        </a:xfrm>
      </p:grpSpPr>
      <p:sp>
        <p:nvSpPr>
          <p:cNvPr id="32" name="Google Shape;32;p20"/>
          <p:cNvSpPr/>
          <p:nvPr/>
        </p:nvSpPr>
        <p:spPr>
          <a:xfrm>
            <a:off x="-125"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3" name="Google Shape;33;p20"/>
          <p:cNvSpPr txBox="1">
            <a:spLocks noGrp="1"/>
          </p:cNvSpPr>
          <p:nvPr>
            <p:ph type="ctrTitle"/>
          </p:nvPr>
        </p:nvSpPr>
        <p:spPr>
          <a:xfrm>
            <a:off x="311700" y="719633"/>
            <a:ext cx="8520600" cy="171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4" name="Google Shape;34;p20"/>
          <p:cNvSpPr txBox="1">
            <a:spLocks noGrp="1"/>
          </p:cNvSpPr>
          <p:nvPr>
            <p:ph type="subTitle" idx="1"/>
          </p:nvPr>
        </p:nvSpPr>
        <p:spPr>
          <a:xfrm>
            <a:off x="311700" y="2504747"/>
            <a:ext cx="4242600" cy="984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35" name="Google Shape;35;p20"/>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2261565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accent3"/>
        </a:solidFill>
        <a:effectLst/>
      </p:bgPr>
    </p:bg>
    <p:spTree>
      <p:nvGrpSpPr>
        <p:cNvPr id="1" name="Shape 36"/>
        <p:cNvGrpSpPr/>
        <p:nvPr/>
      </p:nvGrpSpPr>
      <p:grpSpPr>
        <a:xfrm>
          <a:off x="0" y="0"/>
          <a:ext cx="0" cy="0"/>
          <a:chOff x="0" y="0"/>
          <a:chExt cx="0" cy="0"/>
        </a:xfrm>
      </p:grpSpPr>
      <p:sp>
        <p:nvSpPr>
          <p:cNvPr id="37" name="Google Shape;37;p21"/>
          <p:cNvSpPr/>
          <p:nvPr/>
        </p:nvSpPr>
        <p:spPr>
          <a:xfrm>
            <a:off x="0" y="64132"/>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38" name="Google Shape;38;p21"/>
          <p:cNvSpPr/>
          <p:nvPr/>
        </p:nvSpPr>
        <p:spPr>
          <a:xfrm>
            <a:off x="0" y="0"/>
            <a:ext cx="9144250" cy="5864133"/>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39" name="Google Shape;39;p21"/>
          <p:cNvSpPr txBox="1">
            <a:spLocks noGrp="1"/>
          </p:cNvSpPr>
          <p:nvPr>
            <p:ph type="title"/>
          </p:nvPr>
        </p:nvSpPr>
        <p:spPr>
          <a:xfrm>
            <a:off x="311700" y="719633"/>
            <a:ext cx="8520600" cy="171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40" name="Google Shape;40;p21"/>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7592636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1"/>
        <p:cNvGrpSpPr/>
        <p:nvPr/>
      </p:nvGrpSpPr>
      <p:grpSpPr>
        <a:xfrm>
          <a:off x="0" y="0"/>
          <a:ext cx="0" cy="0"/>
          <a:chOff x="0" y="0"/>
          <a:chExt cx="0" cy="0"/>
        </a:xfrm>
      </p:grpSpPr>
      <p:sp>
        <p:nvSpPr>
          <p:cNvPr id="42" name="Google Shape;42;p22"/>
          <p:cNvSpPr/>
          <p:nvPr/>
        </p:nvSpPr>
        <p:spPr>
          <a:xfrm>
            <a:off x="0" y="0"/>
            <a:ext cx="9144000" cy="1702800"/>
          </a:xfrm>
          <a:prstGeom prst="rect">
            <a:avLst/>
          </a:prstGeom>
          <a:solidFill>
            <a:srgbClr val="4DA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22"/>
          <p:cNvSpPr txBox="1">
            <a:spLocks noGrp="1"/>
          </p:cNvSpPr>
          <p:nvPr>
            <p:ph type="title"/>
          </p:nvPr>
        </p:nvSpPr>
        <p:spPr>
          <a:xfrm>
            <a:off x="311700" y="391267"/>
            <a:ext cx="8520600" cy="831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44" name="Google Shape;44;p22"/>
          <p:cNvSpPr txBox="1">
            <a:spLocks noGrp="1"/>
          </p:cNvSpPr>
          <p:nvPr>
            <p:ph type="body" idx="1"/>
          </p:nvPr>
        </p:nvSpPr>
        <p:spPr>
          <a:xfrm>
            <a:off x="311700" y="2007600"/>
            <a:ext cx="3999900" cy="410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5" name="Google Shape;45;p22"/>
          <p:cNvSpPr txBox="1">
            <a:spLocks noGrp="1"/>
          </p:cNvSpPr>
          <p:nvPr>
            <p:ph type="body" idx="2"/>
          </p:nvPr>
        </p:nvSpPr>
        <p:spPr>
          <a:xfrm>
            <a:off x="4832400" y="2007600"/>
            <a:ext cx="3999900" cy="41016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SzPts val="1300"/>
              <a:buChar char="●"/>
              <a:defRPr/>
            </a:lvl1pPr>
            <a:lvl2pPr marL="914400" lvl="1" indent="-298450" algn="l">
              <a:lnSpc>
                <a:spcPct val="115000"/>
              </a:lnSpc>
              <a:spcBef>
                <a:spcPts val="0"/>
              </a:spcBef>
              <a:spcAft>
                <a:spcPts val="0"/>
              </a:spcAft>
              <a:buSzPts val="1100"/>
              <a:buChar char="○"/>
              <a:defRPr/>
            </a:lvl2pPr>
            <a:lvl3pPr marL="1371600" lvl="2" indent="-298450" algn="l">
              <a:lnSpc>
                <a:spcPct val="115000"/>
              </a:lnSpc>
              <a:spcBef>
                <a:spcPts val="0"/>
              </a:spcBef>
              <a:spcAft>
                <a:spcPts val="0"/>
              </a:spcAft>
              <a:buSzPts val="1100"/>
              <a:buChar char="■"/>
              <a:defRPr/>
            </a:lvl3pPr>
            <a:lvl4pPr marL="1828800" lvl="3" indent="-298450" algn="l">
              <a:lnSpc>
                <a:spcPct val="115000"/>
              </a:lnSpc>
              <a:spcBef>
                <a:spcPts val="0"/>
              </a:spcBef>
              <a:spcAft>
                <a:spcPts val="0"/>
              </a:spcAft>
              <a:buSzPts val="1100"/>
              <a:buChar char="●"/>
              <a:defRPr/>
            </a:lvl4pPr>
            <a:lvl5pPr marL="2286000" lvl="4" indent="-298450" algn="l">
              <a:lnSpc>
                <a:spcPct val="115000"/>
              </a:lnSpc>
              <a:spcBef>
                <a:spcPts val="0"/>
              </a:spcBef>
              <a:spcAft>
                <a:spcPts val="0"/>
              </a:spcAft>
              <a:buSzPts val="1100"/>
              <a:buChar char="○"/>
              <a:defRPr/>
            </a:lvl5pPr>
            <a:lvl6pPr marL="2743200" lvl="5" indent="-298450" algn="l">
              <a:lnSpc>
                <a:spcPct val="115000"/>
              </a:lnSpc>
              <a:spcBef>
                <a:spcPts val="0"/>
              </a:spcBef>
              <a:spcAft>
                <a:spcPts val="0"/>
              </a:spcAft>
              <a:buSzPts val="1100"/>
              <a:buChar char="■"/>
              <a:defRPr/>
            </a:lvl6pPr>
            <a:lvl7pPr marL="3200400" lvl="6" indent="-298450" algn="l">
              <a:lnSpc>
                <a:spcPct val="115000"/>
              </a:lnSpc>
              <a:spcBef>
                <a:spcPts val="0"/>
              </a:spcBef>
              <a:spcAft>
                <a:spcPts val="0"/>
              </a:spcAft>
              <a:buSzPts val="1100"/>
              <a:buChar char="●"/>
              <a:defRPr/>
            </a:lvl7pPr>
            <a:lvl8pPr marL="3657600" lvl="7" indent="-298450" algn="l">
              <a:lnSpc>
                <a:spcPct val="115000"/>
              </a:lnSpc>
              <a:spcBef>
                <a:spcPts val="0"/>
              </a:spcBef>
              <a:spcAft>
                <a:spcPts val="0"/>
              </a:spcAft>
              <a:buSzPts val="1100"/>
              <a:buChar char="○"/>
              <a:defRPr/>
            </a:lvl8pPr>
            <a:lvl9pPr marL="4114800" lvl="8" indent="-298450" algn="l">
              <a:lnSpc>
                <a:spcPct val="115000"/>
              </a:lnSpc>
              <a:spcBef>
                <a:spcPts val="0"/>
              </a:spcBef>
              <a:spcAft>
                <a:spcPts val="0"/>
              </a:spcAft>
              <a:buSzPts val="1100"/>
              <a:buChar char="■"/>
              <a:defRPr/>
            </a:lvl9pPr>
          </a:lstStyle>
          <a:p>
            <a:endParaRPr/>
          </a:p>
        </p:txBody>
      </p:sp>
      <p:sp>
        <p:nvSpPr>
          <p:cNvPr id="46" name="Google Shape;46;p2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911150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7"/>
        <p:cNvGrpSpPr/>
        <p:nvPr/>
      </p:nvGrpSpPr>
      <p:grpSpPr>
        <a:xfrm>
          <a:off x="0" y="0"/>
          <a:ext cx="0" cy="0"/>
          <a:chOff x="0" y="0"/>
          <a:chExt cx="0" cy="0"/>
        </a:xfrm>
      </p:grpSpPr>
      <p:sp>
        <p:nvSpPr>
          <p:cNvPr id="48" name="Google Shape;48;p23"/>
          <p:cNvSpPr/>
          <p:nvPr/>
        </p:nvSpPr>
        <p:spPr>
          <a:xfrm>
            <a:off x="0" y="0"/>
            <a:ext cx="3764400" cy="6858000"/>
          </a:xfrm>
          <a:prstGeom prst="rect">
            <a:avLst/>
          </a:prstGeom>
          <a:solidFill>
            <a:srgbClr val="4DA0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23"/>
          <p:cNvSpPr txBox="1">
            <a:spLocks noGrp="1"/>
          </p:cNvSpPr>
          <p:nvPr>
            <p:ph type="title"/>
          </p:nvPr>
        </p:nvSpPr>
        <p:spPr>
          <a:xfrm>
            <a:off x="311725" y="667900"/>
            <a:ext cx="3127500" cy="24388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1pPr>
            <a:lvl2pPr lvl="1"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2pPr>
            <a:lvl3pPr lvl="2"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3pPr>
            <a:lvl4pPr lvl="3"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4pPr>
            <a:lvl5pPr lvl="4"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5pPr>
            <a:lvl6pPr lvl="5"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6pPr>
            <a:lvl7pPr lvl="6"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7pPr>
            <a:lvl8pPr lvl="7"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8pPr>
            <a:lvl9pPr lvl="8" algn="l">
              <a:lnSpc>
                <a:spcPct val="100000"/>
              </a:lnSpc>
              <a:spcBef>
                <a:spcPts val="0"/>
              </a:spcBef>
              <a:spcAft>
                <a:spcPts val="0"/>
              </a:spcAft>
              <a:buClr>
                <a:schemeClr val="lt1"/>
              </a:buClr>
              <a:buSzPts val="3600"/>
              <a:buFont typeface="Arial"/>
              <a:buNone/>
              <a:defRPr sz="3600">
                <a:solidFill>
                  <a:schemeClr val="lt1"/>
                </a:solidFill>
                <a:latin typeface="Arial"/>
                <a:ea typeface="Arial"/>
                <a:cs typeface="Arial"/>
                <a:sym typeface="Arial"/>
              </a:defRPr>
            </a:lvl9pPr>
          </a:lstStyle>
          <a:p>
            <a:endParaRPr/>
          </a:p>
        </p:txBody>
      </p:sp>
      <p:sp>
        <p:nvSpPr>
          <p:cNvPr id="50" name="Google Shape;50;p23"/>
          <p:cNvSpPr txBox="1">
            <a:spLocks noGrp="1"/>
          </p:cNvSpPr>
          <p:nvPr>
            <p:ph type="body" idx="1"/>
          </p:nvPr>
        </p:nvSpPr>
        <p:spPr>
          <a:xfrm>
            <a:off x="311700" y="3187533"/>
            <a:ext cx="3127500" cy="30640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51" name="Google Shape;51;p23"/>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8610146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2"/>
        <p:cNvGrpSpPr/>
        <p:nvPr/>
      </p:nvGrpSpPr>
      <p:grpSpPr>
        <a:xfrm>
          <a:off x="0" y="0"/>
          <a:ext cx="0" cy="0"/>
          <a:chOff x="0" y="0"/>
          <a:chExt cx="0" cy="0"/>
        </a:xfrm>
      </p:grpSpPr>
      <p:sp>
        <p:nvSpPr>
          <p:cNvPr id="53" name="Google Shape;53;p25"/>
          <p:cNvSpPr/>
          <p:nvPr/>
        </p:nvSpPr>
        <p:spPr>
          <a:xfrm>
            <a:off x="0" y="5825333"/>
            <a:ext cx="9144000" cy="10324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25"/>
          <p:cNvSpPr txBox="1">
            <a:spLocks noGrp="1"/>
          </p:cNvSpPr>
          <p:nvPr>
            <p:ph type="body" idx="1"/>
          </p:nvPr>
        </p:nvSpPr>
        <p:spPr>
          <a:xfrm>
            <a:off x="311700" y="6028533"/>
            <a:ext cx="7979400" cy="6140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lt1"/>
              </a:buClr>
              <a:buSzPts val="1300"/>
              <a:buFont typeface="Arial"/>
              <a:buNone/>
              <a:defRPr>
                <a:solidFill>
                  <a:schemeClr val="lt1"/>
                </a:solidFill>
                <a:latin typeface="Arial"/>
                <a:ea typeface="Arial"/>
                <a:cs typeface="Arial"/>
                <a:sym typeface="Arial"/>
              </a:defRPr>
            </a:lvl1pPr>
          </a:lstStyle>
          <a:p>
            <a:endParaRPr/>
          </a:p>
        </p:txBody>
      </p:sp>
      <p:sp>
        <p:nvSpPr>
          <p:cNvPr id="55" name="Google Shape;55;p25"/>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9303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56"/>
        <p:cNvGrpSpPr/>
        <p:nvPr/>
      </p:nvGrpSpPr>
      <p:grpSpPr>
        <a:xfrm>
          <a:off x="0" y="0"/>
          <a:ext cx="0" cy="0"/>
          <a:chOff x="0" y="0"/>
          <a:chExt cx="0" cy="0"/>
        </a:xfrm>
      </p:grpSpPr>
      <p:sp>
        <p:nvSpPr>
          <p:cNvPr id="57" name="Google Shape;57;p26"/>
          <p:cNvSpPr txBox="1">
            <a:spLocks noGrp="1"/>
          </p:cNvSpPr>
          <p:nvPr>
            <p:ph type="title" hasCustomPrompt="1"/>
          </p:nvPr>
        </p:nvSpPr>
        <p:spPr>
          <a:xfrm>
            <a:off x="311750" y="1108233"/>
            <a:ext cx="5334900" cy="16596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8" name="Google Shape;58;p26"/>
          <p:cNvSpPr txBox="1">
            <a:spLocks noGrp="1"/>
          </p:cNvSpPr>
          <p:nvPr>
            <p:ph type="body" idx="1"/>
          </p:nvPr>
        </p:nvSpPr>
        <p:spPr>
          <a:xfrm>
            <a:off x="311700" y="2828567"/>
            <a:ext cx="5334900" cy="1256800"/>
          </a:xfrm>
          <a:prstGeom prst="rect">
            <a:avLst/>
          </a:prstGeom>
          <a:noFill/>
          <a:ln>
            <a:noFill/>
          </a:ln>
        </p:spPr>
        <p:txBody>
          <a:bodyPr spcFirstLastPara="1" wrap="square" lIns="91425" tIns="91425" rIns="91425" bIns="91425" anchor="t" anchorCtr="0">
            <a:normAutofit/>
          </a:bodyPr>
          <a:lstStyle>
            <a:lvl1pPr marL="457200" lvl="0" indent="-311150" algn="l">
              <a:lnSpc>
                <a:spcPct val="115000"/>
              </a:lnSpc>
              <a:spcBef>
                <a:spcPts val="0"/>
              </a:spcBef>
              <a:spcAft>
                <a:spcPts val="0"/>
              </a:spcAft>
              <a:buClr>
                <a:schemeClr val="accent2"/>
              </a:buClr>
              <a:buSzPts val="1300"/>
              <a:buChar char="●"/>
              <a:defRPr>
                <a:solidFill>
                  <a:schemeClr val="accent2"/>
                </a:solidFill>
              </a:defRPr>
            </a:lvl1pPr>
            <a:lvl2pPr marL="914400" lvl="1" indent="-298450" algn="l">
              <a:lnSpc>
                <a:spcPct val="115000"/>
              </a:lnSpc>
              <a:spcBef>
                <a:spcPts val="0"/>
              </a:spcBef>
              <a:spcAft>
                <a:spcPts val="0"/>
              </a:spcAft>
              <a:buClr>
                <a:schemeClr val="accent2"/>
              </a:buClr>
              <a:buSzPts val="1100"/>
              <a:buChar char="○"/>
              <a:defRPr>
                <a:solidFill>
                  <a:schemeClr val="accent2"/>
                </a:solidFill>
              </a:defRPr>
            </a:lvl2pPr>
            <a:lvl3pPr marL="1371600" lvl="2" indent="-298450" algn="l">
              <a:lnSpc>
                <a:spcPct val="115000"/>
              </a:lnSpc>
              <a:spcBef>
                <a:spcPts val="0"/>
              </a:spcBef>
              <a:spcAft>
                <a:spcPts val="0"/>
              </a:spcAft>
              <a:buClr>
                <a:schemeClr val="accent2"/>
              </a:buClr>
              <a:buSzPts val="1100"/>
              <a:buChar char="■"/>
              <a:defRPr>
                <a:solidFill>
                  <a:schemeClr val="accent2"/>
                </a:solidFill>
              </a:defRPr>
            </a:lvl3pPr>
            <a:lvl4pPr marL="1828800" lvl="3" indent="-298450" algn="l">
              <a:lnSpc>
                <a:spcPct val="115000"/>
              </a:lnSpc>
              <a:spcBef>
                <a:spcPts val="0"/>
              </a:spcBef>
              <a:spcAft>
                <a:spcPts val="0"/>
              </a:spcAft>
              <a:buClr>
                <a:schemeClr val="accent2"/>
              </a:buClr>
              <a:buSzPts val="1100"/>
              <a:buChar char="●"/>
              <a:defRPr>
                <a:solidFill>
                  <a:schemeClr val="accent2"/>
                </a:solidFill>
              </a:defRPr>
            </a:lvl4pPr>
            <a:lvl5pPr marL="2286000" lvl="4" indent="-298450" algn="l">
              <a:lnSpc>
                <a:spcPct val="115000"/>
              </a:lnSpc>
              <a:spcBef>
                <a:spcPts val="0"/>
              </a:spcBef>
              <a:spcAft>
                <a:spcPts val="0"/>
              </a:spcAft>
              <a:buClr>
                <a:schemeClr val="accent2"/>
              </a:buClr>
              <a:buSzPts val="1100"/>
              <a:buChar char="○"/>
              <a:defRPr>
                <a:solidFill>
                  <a:schemeClr val="accent2"/>
                </a:solidFill>
              </a:defRPr>
            </a:lvl5pPr>
            <a:lvl6pPr marL="2743200" lvl="5" indent="-298450" algn="l">
              <a:lnSpc>
                <a:spcPct val="115000"/>
              </a:lnSpc>
              <a:spcBef>
                <a:spcPts val="0"/>
              </a:spcBef>
              <a:spcAft>
                <a:spcPts val="0"/>
              </a:spcAft>
              <a:buClr>
                <a:schemeClr val="accent2"/>
              </a:buClr>
              <a:buSzPts val="1100"/>
              <a:buChar char="■"/>
              <a:defRPr>
                <a:solidFill>
                  <a:schemeClr val="accent2"/>
                </a:solidFill>
              </a:defRPr>
            </a:lvl6pPr>
            <a:lvl7pPr marL="3200400" lvl="6" indent="-298450" algn="l">
              <a:lnSpc>
                <a:spcPct val="115000"/>
              </a:lnSpc>
              <a:spcBef>
                <a:spcPts val="0"/>
              </a:spcBef>
              <a:spcAft>
                <a:spcPts val="0"/>
              </a:spcAft>
              <a:buClr>
                <a:schemeClr val="accent2"/>
              </a:buClr>
              <a:buSzPts val="1100"/>
              <a:buChar char="●"/>
              <a:defRPr>
                <a:solidFill>
                  <a:schemeClr val="accent2"/>
                </a:solidFill>
              </a:defRPr>
            </a:lvl7pPr>
            <a:lvl8pPr marL="3657600" lvl="7" indent="-298450" algn="l">
              <a:lnSpc>
                <a:spcPct val="115000"/>
              </a:lnSpc>
              <a:spcBef>
                <a:spcPts val="0"/>
              </a:spcBef>
              <a:spcAft>
                <a:spcPts val="0"/>
              </a:spcAft>
              <a:buClr>
                <a:schemeClr val="accent2"/>
              </a:buClr>
              <a:buSzPts val="1100"/>
              <a:buChar char="○"/>
              <a:defRPr>
                <a:solidFill>
                  <a:schemeClr val="accent2"/>
                </a:solidFill>
              </a:defRPr>
            </a:lvl8pPr>
            <a:lvl9pPr marL="4114800" lvl="8" indent="-298450" algn="l">
              <a:lnSpc>
                <a:spcPct val="115000"/>
              </a:lnSpc>
              <a:spcBef>
                <a:spcPts val="0"/>
              </a:spcBef>
              <a:spcAft>
                <a:spcPts val="0"/>
              </a:spcAft>
              <a:buClr>
                <a:schemeClr val="accent2"/>
              </a:buClr>
              <a:buSzPts val="1100"/>
              <a:buChar char="■"/>
              <a:defRPr>
                <a:solidFill>
                  <a:schemeClr val="accent2"/>
                </a:solidFill>
              </a:defRPr>
            </a:lvl9pPr>
          </a:lstStyle>
          <a:p>
            <a:endParaRPr/>
          </a:p>
        </p:txBody>
      </p:sp>
      <p:sp>
        <p:nvSpPr>
          <p:cNvPr id="59" name="Google Shape;59;p2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686979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54598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843399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theme" Target="../theme/theme12.xml"/><Relationship Id="rId4" Type="http://schemas.openxmlformats.org/officeDocument/2006/relationships/slideLayout" Target="../slideLayouts/slideLayout1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theme" Target="../theme/theme1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14.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theme" Target="../theme/theme15.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948016548"/>
      </p:ext>
    </p:extLst>
  </p:cSld>
  <p:clrMap bg1="lt1" tx1="dk1" bg2="lt2" tx2="dk2" accent1="accent1" accent2="accent2" accent3="accent3" accent4="accent4" accent5="accent5" accent6="accent6" hlink="hlink" folHlink="folHlink"/>
  <p:sldLayoutIdLst>
    <p:sldLayoutId id="2147483659" r:id="rId1"/>
    <p:sldLayoutId id="2147483682" r:id="rId2"/>
    <p:sldLayoutId id="2147483683" r:id="rId3"/>
    <p:sldLayoutId id="2147483770" r:id="rId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3424630"/>
      </p:ext>
    </p:extLst>
  </p:cSld>
  <p:clrMap bg1="lt1" tx1="dk1" bg2="lt2" tx2="dk2" accent1="accent1" accent2="accent2" accent3="accent3" accent4="accent4" accent5="accent5" accent6="accent6" hlink="hlink" folHlink="folHlink"/>
  <p:sldLayoutIdLst>
    <p:sldLayoutId id="214748367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56709076"/>
      </p:ext>
    </p:extLst>
  </p:cSld>
  <p:clrMap bg1="lt1" tx1="dk1" bg2="lt2" tx2="dk2" accent1="accent1" accent2="accent2" accent3="accent3" accent4="accent4" accent5="accent5" accent6="accent6" hlink="hlink" folHlink="folHlink"/>
  <p:sldLayoutIdLst>
    <p:sldLayoutId id="214748367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07567154"/>
      </p:ext>
    </p:extLst>
  </p:cSld>
  <p:clrMap bg1="lt1" tx1="dk1" bg2="lt2" tx2="dk2" accent1="accent1" accent2="accent2" accent3="accent3" accent4="accent4" accent5="accent5" accent6="accent6" hlink="hlink" folHlink="folHlink"/>
  <p:sldLayoutIdLst>
    <p:sldLayoutId id="2147483681" r:id="rId1"/>
    <p:sldLayoutId id="2147483715" r:id="rId2"/>
    <p:sldLayoutId id="2147483716" r:id="rId3"/>
    <p:sldLayoutId id="2147483717" r:id="rId4"/>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989739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457029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4/20/2024</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9332901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 id="2147483785" r:id="rId14"/>
    <p:sldLayoutId id="2147483786" r:id="rId15"/>
    <p:sldLayoutId id="214748378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R="0" lvl="1"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2pPr>
            <a:lvl3pPr marR="0" lvl="2"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3pPr>
            <a:lvl4pPr marR="0" lvl="3"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4pPr>
            <a:lvl5pPr marR="0" lvl="4"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5pPr>
            <a:lvl6pPr marR="0" lvl="5"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6pPr>
            <a:lvl7pPr marR="0" lvl="6"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7pPr>
            <a:lvl8pPr marR="0" lvl="7"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8pPr>
            <a:lvl9pPr marR="0" lvl="8" algn="l" rtl="0">
              <a:lnSpc>
                <a:spcPct val="100000"/>
              </a:lnSpc>
              <a:spcBef>
                <a:spcPts val="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9pPr>
          </a:lstStyle>
          <a:p>
            <a:endParaRPr/>
          </a:p>
        </p:txBody>
      </p:sp>
      <p:sp>
        <p:nvSpPr>
          <p:cNvPr id="7" name="Google Shape;7;p1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marR="0" lvl="0" indent="-311150" algn="l" rtl="0">
              <a:lnSpc>
                <a:spcPct val="115000"/>
              </a:lnSpc>
              <a:spcBef>
                <a:spcPts val="0"/>
              </a:spcBef>
              <a:spcAft>
                <a:spcPts val="0"/>
              </a:spcAft>
              <a:buClr>
                <a:schemeClr val="dk2"/>
              </a:buClr>
              <a:buSzPts val="1300"/>
              <a:buFont typeface="Arial"/>
              <a:buChar char="●"/>
              <a:defRPr sz="1300" b="0" i="0" u="none" strike="noStrike" cap="none">
                <a:solidFill>
                  <a:schemeClr val="dk2"/>
                </a:solidFill>
                <a:latin typeface="Arial"/>
                <a:ea typeface="Arial"/>
                <a:cs typeface="Arial"/>
                <a:sym typeface="Arial"/>
              </a:defRPr>
            </a:lvl1pPr>
            <a:lvl2pPr marL="914400" marR="0" lvl="1"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2pPr>
            <a:lvl3pPr marL="1371600" marR="0" lvl="2"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3pPr>
            <a:lvl4pPr marL="1828800" marR="0" lvl="3"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4pPr>
            <a:lvl5pPr marL="2286000" marR="0" lvl="4"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5pPr>
            <a:lvl6pPr marL="2743200" marR="0" lvl="5"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6pPr>
            <a:lvl7pPr marL="3200400" marR="0" lvl="6"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8pPr>
            <a:lvl9pPr marL="4114800" marR="0" lvl="8" indent="-298450" algn="l" rtl="0">
              <a:lnSpc>
                <a:spcPct val="115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9pPr>
          </a:lstStyle>
          <a:p>
            <a:endParaRPr/>
          </a:p>
        </p:txBody>
      </p:sp>
      <p:sp>
        <p:nvSpPr>
          <p:cNvPr id="8" name="Google Shape;8;p1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181378150"/>
      </p:ext>
    </p:extLst>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792224346"/>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009786116"/>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15935434"/>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446758384"/>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07749410"/>
      </p:ext>
    </p:extLst>
  </p:cSld>
  <p:clrMap bg1="lt1" tx1="dk1" bg2="lt2" tx2="dk2" accent1="accent1" accent2="accent2" accent3="accent3" accent4="accent4" accent5="accent5" accent6="accent6" hlink="hlink" folHlink="folHlink"/>
  <p:sldLayoutIdLst>
    <p:sldLayoutId id="2147483669"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894301514"/>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915944538"/>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9F380A4-2FBD-460D-BFF7-385E4AB0FB3F}" type="datetimeFigureOut">
              <a:rPr lang="en-US" smtClean="0">
                <a:solidFill>
                  <a:prstClr val="black">
                    <a:tint val="75000"/>
                  </a:prstClr>
                </a:solidFill>
              </a:rPr>
              <a:pPr/>
              <a:t>4/20/2024</a:t>
            </a:fld>
            <a:endParaRPr lang="en-US">
              <a:solidFill>
                <a:prstClr val="black">
                  <a:tint val="75000"/>
                </a:prstClr>
              </a:solidFill>
            </a:endParaRP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FA2B945-C552-4583-A1FB-A4B6028EAFF7}" type="slidenum">
              <a:rPr lang="en-US"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663263485"/>
      </p:ext>
    </p:extLst>
  </p:cSld>
  <p:clrMap bg1="lt1" tx1="dk1" bg2="lt2" tx2="dk2" accent1="accent1" accent2="accent2" accent3="accent3" accent4="accent4" accent5="accent5" accent6="accent6" hlink="hlink" folHlink="folHlink"/>
  <p:sldLayoutIdLst>
    <p:sldLayoutId id="2147483675" r:id="rId1"/>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14.xml.rels><?xml version="1.0" encoding="UTF-8" standalone="yes"?>
<Relationships xmlns="http://schemas.openxmlformats.org/package/2006/relationships"><Relationship Id="rId3" Type="http://schemas.openxmlformats.org/officeDocument/2006/relationships/hyperlink" Target="http://www.canstructionpdx.org/" TargetMode="External"/><Relationship Id="rId2" Type="http://schemas.openxmlformats.org/officeDocument/2006/relationships/notesSlide" Target="../notesSlides/notesSlide14.xml"/><Relationship Id="rId1" Type="http://schemas.openxmlformats.org/officeDocument/2006/relationships/slideLayout" Target="../slideLayouts/slideLayout54.xml"/><Relationship Id="rId4" Type="http://schemas.openxmlformats.org/officeDocument/2006/relationships/hyperlink" Target="mailto:info@canstructionPDX.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52.xml"/><Relationship Id="rId6" Type="http://schemas.microsoft.com/office/2007/relationships/hdphoto" Target="../media/hdphoto2.wdp"/><Relationship Id="rId5" Type="http://schemas.openxmlformats.org/officeDocument/2006/relationships/image" Target="../media/image2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6.xml"/><Relationship Id="rId1" Type="http://schemas.openxmlformats.org/officeDocument/2006/relationships/slideLayout" Target="../slideLayouts/slideLayout14.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0.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1.xml"/><Relationship Id="rId1" Type="http://schemas.openxmlformats.org/officeDocument/2006/relationships/slideLayout" Target="../slideLayouts/slideLayout38.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2.xml"/><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5.xml"/><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7.xml"/><Relationship Id="rId1" Type="http://schemas.openxmlformats.org/officeDocument/2006/relationships/slideLayout" Target="../slideLayouts/slideLayout16.xml"/><Relationship Id="rId4" Type="http://schemas.openxmlformats.org/officeDocument/2006/relationships/image" Target="../media/image50.jpeg"/></Relationships>
</file>

<file path=ppt/slides/_rels/slide3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image" Target="../media/image52.jp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17.xml"/><Relationship Id="rId4" Type="http://schemas.openxmlformats.org/officeDocument/2006/relationships/image" Target="../media/image54.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1.xml"/><Relationship Id="rId1" Type="http://schemas.openxmlformats.org/officeDocument/2006/relationships/slideLayout" Target="../slideLayouts/slideLayout17.xml"/><Relationship Id="rId4" Type="http://schemas.openxmlformats.org/officeDocument/2006/relationships/image" Target="../media/image56.jpeg"/></Relationships>
</file>

<file path=ppt/slides/_rels/slide42.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42.xml"/><Relationship Id="rId1" Type="http://schemas.openxmlformats.org/officeDocument/2006/relationships/slideLayout" Target="../slideLayouts/slideLayout17.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7.xml"/><Relationship Id="rId4" Type="http://schemas.openxmlformats.org/officeDocument/2006/relationships/image" Target="../media/image6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7.xml"/><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67.xml"/><Relationship Id="rId4" Type="http://schemas.openxmlformats.org/officeDocument/2006/relationships/image" Target="../media/image64.jpg"/></Relationships>
</file>

<file path=ppt/slides/_rels/slide4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9.xml"/><Relationship Id="rId1" Type="http://schemas.openxmlformats.org/officeDocument/2006/relationships/slideLayout" Target="../slideLayouts/slideLayout6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50.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50.xml"/><Relationship Id="rId1" Type="http://schemas.openxmlformats.org/officeDocument/2006/relationships/slideLayout" Target="../slideLayouts/slideLayout69.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1.xml"/><Relationship Id="rId1" Type="http://schemas.openxmlformats.org/officeDocument/2006/relationships/slideLayout" Target="../slideLayouts/slideLayout69.xml"/><Relationship Id="rId5" Type="http://schemas.openxmlformats.org/officeDocument/2006/relationships/image" Target="../media/image69.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9.xml"/></Relationships>
</file>

<file path=ppt/slides/_rels/slide53.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53.xml"/><Relationship Id="rId1" Type="http://schemas.openxmlformats.org/officeDocument/2006/relationships/slideLayout" Target="../slideLayouts/slideLayout69.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5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40175"/>
            <a:ext cx="6858000" cy="1470025"/>
          </a:xfrm>
        </p:spPr>
        <p:txBody>
          <a:bodyPr/>
          <a:lstStyle/>
          <a:p>
            <a:r>
              <a:rPr lang="en-US" dirty="0" err="1"/>
              <a:t>CANstruction</a:t>
            </a:r>
            <a:r>
              <a:rPr lang="en-US" dirty="0"/>
              <a:t> Guide</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589198" y="149532"/>
            <a:ext cx="3571875" cy="3571875"/>
          </a:xfrm>
          <a:prstGeom prst="rect">
            <a:avLst/>
          </a:prstGeom>
        </p:spPr>
      </p:pic>
      <p:pic>
        <p:nvPicPr>
          <p:cNvPr id="10" name="Picture 9" descr="A white background with red text&#10;&#10;Description automatically generated">
            <a:extLst>
              <a:ext uri="{FF2B5EF4-FFF2-40B4-BE49-F238E27FC236}">
                <a16:creationId xmlns:a16="http://schemas.microsoft.com/office/drawing/2014/main" id="{B2636724-1502-A7EC-46A8-7FD264B420B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181600"/>
            <a:ext cx="6477000" cy="1850571"/>
          </a:xfrm>
          <a:prstGeom prst="rect">
            <a:avLst/>
          </a:prstGeom>
        </p:spPr>
      </p:pic>
    </p:spTree>
    <p:extLst>
      <p:ext uri="{BB962C8B-B14F-4D97-AF65-F5344CB8AC3E}">
        <p14:creationId xmlns:p14="http://schemas.microsoft.com/office/powerpoint/2010/main" val="2170796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endParaRPr lang="en-US" dirty="0"/>
          </a:p>
          <a:p>
            <a:endParaRPr lang="en-US" dirty="0"/>
          </a:p>
          <a:p>
            <a:pPr marL="0" indent="0">
              <a:buNone/>
            </a:pPr>
            <a:endParaRPr lang="en-US" dirty="0"/>
          </a:p>
          <a:p>
            <a:endParaRPr lang="en-US" dirty="0"/>
          </a:p>
        </p:txBody>
      </p:sp>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69901" y="0"/>
            <a:ext cx="7598698" cy="6847178"/>
          </a:xfrm>
          <a:prstGeom prst="rect">
            <a:avLst/>
          </a:prstGeom>
        </p:spPr>
      </p:pic>
    </p:spTree>
    <p:extLst>
      <p:ext uri="{BB962C8B-B14F-4D97-AF65-F5344CB8AC3E}">
        <p14:creationId xmlns:p14="http://schemas.microsoft.com/office/powerpoint/2010/main" val="2901852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447501" cy="760445"/>
          </a:xfrm>
        </p:spPr>
        <p:txBody>
          <a:bodyPr/>
          <a:lstStyle/>
          <a:p>
            <a:r>
              <a:rPr lang="en-US" dirty="0">
                <a:solidFill>
                  <a:srgbClr val="C00000"/>
                </a:solidFill>
              </a:rPr>
              <a:t>The Awards </a:t>
            </a:r>
            <a:r>
              <a:rPr lang="en-US" dirty="0" err="1">
                <a:solidFill>
                  <a:srgbClr val="C00000"/>
                </a:solidFill>
              </a:rPr>
              <a:t>Catergories</a:t>
            </a:r>
            <a:endParaRPr lang="en-US" dirty="0">
              <a:solidFill>
                <a:srgbClr val="C00000"/>
              </a:solidFill>
            </a:endParaRPr>
          </a:p>
        </p:txBody>
      </p:sp>
      <p:sp>
        <p:nvSpPr>
          <p:cNvPr id="3" name="Content Placeholder 2"/>
          <p:cNvSpPr>
            <a:spLocks noGrp="1"/>
          </p:cNvSpPr>
          <p:nvPr>
            <p:ph idx="1"/>
          </p:nvPr>
        </p:nvSpPr>
        <p:spPr>
          <a:xfrm>
            <a:off x="457199" y="1446245"/>
            <a:ext cx="6447501" cy="3847207"/>
          </a:xfrm>
        </p:spPr>
        <p:txBody>
          <a:bodyPr>
            <a:spAutoFit/>
          </a:bodyPr>
          <a:lstStyle/>
          <a:p>
            <a:pPr>
              <a:spcBef>
                <a:spcPts val="2400"/>
              </a:spcBef>
            </a:pPr>
            <a:r>
              <a:rPr lang="en-US" sz="2400" dirty="0"/>
              <a:t>Best Original Design</a:t>
            </a:r>
          </a:p>
          <a:p>
            <a:pPr>
              <a:spcBef>
                <a:spcPts val="2400"/>
              </a:spcBef>
            </a:pPr>
            <a:r>
              <a:rPr lang="en-US" sz="2400" dirty="0"/>
              <a:t>Best Meal</a:t>
            </a:r>
          </a:p>
          <a:p>
            <a:pPr>
              <a:spcBef>
                <a:spcPts val="2400"/>
              </a:spcBef>
            </a:pPr>
            <a:r>
              <a:rPr lang="en-US" sz="2400" dirty="0"/>
              <a:t>Best Use of Labels</a:t>
            </a:r>
          </a:p>
          <a:p>
            <a:pPr>
              <a:spcBef>
                <a:spcPts val="2400"/>
              </a:spcBef>
            </a:pPr>
            <a:r>
              <a:rPr lang="en-US" sz="2400" dirty="0"/>
              <a:t>Structural Ingenuity</a:t>
            </a:r>
          </a:p>
          <a:p>
            <a:pPr>
              <a:spcBef>
                <a:spcPts val="2400"/>
              </a:spcBef>
            </a:pPr>
            <a:r>
              <a:rPr lang="en-US" sz="2400" dirty="0"/>
              <a:t>Most Cans</a:t>
            </a:r>
          </a:p>
          <a:p>
            <a:pPr>
              <a:spcBef>
                <a:spcPts val="2400"/>
              </a:spcBef>
            </a:pPr>
            <a:r>
              <a:rPr lang="en-US" sz="2400" dirty="0"/>
              <a:t>People’s Choice</a:t>
            </a:r>
          </a:p>
        </p:txBody>
      </p:sp>
    </p:spTree>
    <p:extLst>
      <p:ext uri="{BB962C8B-B14F-4D97-AF65-F5344CB8AC3E}">
        <p14:creationId xmlns:p14="http://schemas.microsoft.com/office/powerpoint/2010/main" val="539331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934200" cy="760445"/>
          </a:xfrm>
        </p:spPr>
        <p:txBody>
          <a:bodyPr>
            <a:noAutofit/>
          </a:bodyPr>
          <a:lstStyle/>
          <a:p>
            <a:r>
              <a:rPr lang="en-US" sz="2800" dirty="0">
                <a:solidFill>
                  <a:srgbClr val="C00000"/>
                </a:solidFill>
              </a:rPr>
              <a:t>Go for the Gold!......if that is your goal</a:t>
            </a:r>
          </a:p>
        </p:txBody>
      </p:sp>
      <p:sp>
        <p:nvSpPr>
          <p:cNvPr id="3" name="Content Placeholder 2"/>
          <p:cNvSpPr>
            <a:spLocks noGrp="1"/>
          </p:cNvSpPr>
          <p:nvPr>
            <p:ph idx="1"/>
          </p:nvPr>
        </p:nvSpPr>
        <p:spPr>
          <a:xfrm>
            <a:off x="457199" y="1446245"/>
            <a:ext cx="6447501" cy="3888244"/>
          </a:xfrm>
        </p:spPr>
        <p:txBody>
          <a:bodyPr>
            <a:spAutoFit/>
          </a:bodyPr>
          <a:lstStyle/>
          <a:p>
            <a:pPr marL="0" indent="0">
              <a:buNone/>
            </a:pPr>
            <a:r>
              <a:rPr lang="en-US" sz="2400" dirty="0"/>
              <a:t>If you want to win an award specifically, by all means have amazingly colorful labels or crazy structural elements.  But over the years, most teams that win the awards are the ones that are strong in each category and have great food.  You can have the cutest structure but if it’s made entirely of Top Ramen and Beef Broth, the jury most likely won’t award your structure.</a:t>
            </a:r>
          </a:p>
          <a:p>
            <a:pPr marL="0" indent="0">
              <a:buNone/>
            </a:pPr>
            <a:endParaRPr lang="en-US" sz="2400" dirty="0"/>
          </a:p>
        </p:txBody>
      </p:sp>
    </p:spTree>
    <p:extLst>
      <p:ext uri="{BB962C8B-B14F-4D97-AF65-F5344CB8AC3E}">
        <p14:creationId xmlns:p14="http://schemas.microsoft.com/office/powerpoint/2010/main" val="3309213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6447501" cy="760445"/>
          </a:xfrm>
        </p:spPr>
        <p:txBody>
          <a:bodyPr/>
          <a:lstStyle/>
          <a:p>
            <a:r>
              <a:rPr lang="en-US" dirty="0">
                <a:solidFill>
                  <a:srgbClr val="C00000"/>
                </a:solidFill>
              </a:rPr>
              <a:t>Go for the Gold!......tips</a:t>
            </a:r>
          </a:p>
        </p:txBody>
      </p:sp>
      <p:sp>
        <p:nvSpPr>
          <p:cNvPr id="3" name="Content Placeholder 2"/>
          <p:cNvSpPr>
            <a:spLocks noGrp="1"/>
          </p:cNvSpPr>
          <p:nvPr>
            <p:ph idx="1"/>
          </p:nvPr>
        </p:nvSpPr>
        <p:spPr>
          <a:xfrm>
            <a:off x="457199" y="1446245"/>
            <a:ext cx="6447501" cy="4339650"/>
          </a:xfrm>
        </p:spPr>
        <p:txBody>
          <a:bodyPr>
            <a:spAutoFit/>
          </a:bodyPr>
          <a:lstStyle/>
          <a:p>
            <a:pPr>
              <a:spcBef>
                <a:spcPts val="2400"/>
              </a:spcBef>
            </a:pPr>
            <a:r>
              <a:rPr lang="en-US" sz="2400" dirty="0"/>
              <a:t>Use CANS!  It’s not </a:t>
            </a:r>
            <a:r>
              <a:rPr lang="en-US" sz="2400" i="1" dirty="0"/>
              <a:t>Box</a:t>
            </a:r>
            <a:r>
              <a:rPr lang="en-US" sz="2400" dirty="0"/>
              <a:t>Struction or </a:t>
            </a:r>
            <a:r>
              <a:rPr lang="en-US" sz="2400" i="1" dirty="0"/>
              <a:t>Bag</a:t>
            </a:r>
            <a:r>
              <a:rPr lang="en-US" sz="2400" dirty="0"/>
              <a:t>Struction </a:t>
            </a:r>
          </a:p>
          <a:p>
            <a:pPr>
              <a:spcBef>
                <a:spcPts val="2400"/>
              </a:spcBef>
            </a:pPr>
            <a:r>
              <a:rPr lang="en-US" sz="2400" dirty="0"/>
              <a:t>WHAT is IT?   If the public can’t tell what it is, that’s a problem.</a:t>
            </a:r>
          </a:p>
          <a:p>
            <a:pPr>
              <a:spcBef>
                <a:spcPts val="2400"/>
              </a:spcBef>
            </a:pPr>
            <a:r>
              <a:rPr lang="en-US" sz="2400" dirty="0"/>
              <a:t>Make it intriguing; small details that are only noticed upon examination are great.  Props are okay as long as they are well thought out, not lazy.</a:t>
            </a:r>
          </a:p>
          <a:p>
            <a:pPr>
              <a:spcBef>
                <a:spcPts val="2400"/>
              </a:spcBef>
            </a:pPr>
            <a:r>
              <a:rPr lang="en-US" sz="2400" dirty="0"/>
              <a:t>Tie the Mission Statement to the Visual.  </a:t>
            </a:r>
          </a:p>
        </p:txBody>
      </p:sp>
    </p:spTree>
    <p:extLst>
      <p:ext uri="{BB962C8B-B14F-4D97-AF65-F5344CB8AC3E}">
        <p14:creationId xmlns:p14="http://schemas.microsoft.com/office/powerpoint/2010/main" val="10233464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Mentorship</a:t>
            </a:r>
          </a:p>
        </p:txBody>
      </p:sp>
      <p:sp>
        <p:nvSpPr>
          <p:cNvPr id="16" name="Content Placeholder 15"/>
          <p:cNvSpPr>
            <a:spLocks noGrp="1"/>
          </p:cNvSpPr>
          <p:nvPr>
            <p:ph sz="half" idx="1"/>
          </p:nvPr>
        </p:nvSpPr>
        <p:spPr>
          <a:xfrm>
            <a:off x="609600" y="2160589"/>
            <a:ext cx="6248400" cy="3880772"/>
          </a:xfrm>
        </p:spPr>
        <p:txBody>
          <a:bodyPr>
            <a:normAutofit/>
          </a:bodyPr>
          <a:lstStyle/>
          <a:p>
            <a:r>
              <a:rPr lang="en-US" sz="1800" dirty="0"/>
              <a:t>Are you having a structural issue?</a:t>
            </a:r>
          </a:p>
          <a:p>
            <a:r>
              <a:rPr lang="en-US" sz="1800" dirty="0"/>
              <a:t>Having a hard time with Mission Statement?</a:t>
            </a:r>
          </a:p>
          <a:p>
            <a:r>
              <a:rPr lang="en-US" sz="1800" dirty="0"/>
              <a:t>Are you stuck?</a:t>
            </a:r>
          </a:p>
          <a:p>
            <a:r>
              <a:rPr lang="en-US" sz="1800" dirty="0"/>
              <a:t>Check our website for guidance – </a:t>
            </a:r>
            <a:r>
              <a:rPr lang="en-US" sz="1800" dirty="0">
                <a:hlinkClick r:id="rId3"/>
              </a:rPr>
              <a:t>www.canstructionPDX.org</a:t>
            </a:r>
            <a:endParaRPr lang="en-US" sz="1800" dirty="0"/>
          </a:p>
          <a:p>
            <a:pPr marL="0" indent="0">
              <a:buNone/>
            </a:pPr>
            <a:endParaRPr lang="en-US" sz="1600" b="1" dirty="0"/>
          </a:p>
          <a:p>
            <a:pPr marL="0" indent="0" algn="ctr">
              <a:buNone/>
            </a:pPr>
            <a:r>
              <a:rPr lang="en-US" sz="1800" b="1" dirty="0"/>
              <a:t>We’ve been at this for </a:t>
            </a:r>
            <a:r>
              <a:rPr lang="en-US" sz="1800" b="1" dirty="0">
                <a:solidFill>
                  <a:srgbClr val="FF0000"/>
                </a:solidFill>
              </a:rPr>
              <a:t>25 years</a:t>
            </a:r>
            <a:r>
              <a:rPr lang="en-US" sz="1800" b="1" dirty="0"/>
              <a:t>, so ask for guidance!</a:t>
            </a:r>
          </a:p>
          <a:p>
            <a:pPr marL="0" indent="0" algn="ctr">
              <a:buNone/>
            </a:pPr>
            <a:endParaRPr lang="en-US" sz="1600" b="1" dirty="0"/>
          </a:p>
          <a:p>
            <a:pPr marL="0" indent="0" algn="ctr">
              <a:buNone/>
            </a:pPr>
            <a:r>
              <a:rPr lang="en-US" sz="1800" b="1" dirty="0"/>
              <a:t>Contact Christopher Mount at </a:t>
            </a:r>
            <a:r>
              <a:rPr lang="en-US" sz="1800" b="1" dirty="0">
                <a:hlinkClick r:id="rId4"/>
              </a:rPr>
              <a:t>info@canstructionPDX.org</a:t>
            </a:r>
            <a:endParaRPr lang="en-US" sz="1800" b="1" dirty="0"/>
          </a:p>
        </p:txBody>
      </p:sp>
    </p:spTree>
    <p:extLst>
      <p:ext uri="{BB962C8B-B14F-4D97-AF65-F5344CB8AC3E}">
        <p14:creationId xmlns:p14="http://schemas.microsoft.com/office/powerpoint/2010/main" val="2374805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861" y="464665"/>
            <a:ext cx="6447501" cy="685800"/>
          </a:xfrm>
        </p:spPr>
        <p:txBody>
          <a:bodyPr/>
          <a:lstStyle/>
          <a:p>
            <a:r>
              <a:rPr lang="en-US" dirty="0">
                <a:solidFill>
                  <a:srgbClr val="C00000"/>
                </a:solidFill>
              </a:rPr>
              <a:t>Success!  </a:t>
            </a:r>
          </a:p>
        </p:txBody>
      </p:sp>
      <p:sp>
        <p:nvSpPr>
          <p:cNvPr id="3" name="Content Placeholder 2"/>
          <p:cNvSpPr>
            <a:spLocks noGrp="1"/>
          </p:cNvSpPr>
          <p:nvPr>
            <p:ph idx="1"/>
          </p:nvPr>
        </p:nvSpPr>
        <p:spPr>
          <a:xfrm>
            <a:off x="508001" y="3880368"/>
            <a:ext cx="6883399" cy="2775119"/>
          </a:xfrm>
        </p:spPr>
        <p:txBody>
          <a:bodyPr wrap="square">
            <a:spAutoFit/>
          </a:bodyPr>
          <a:lstStyle/>
          <a:p>
            <a:pPr marL="0" indent="0">
              <a:buNone/>
            </a:pPr>
            <a:r>
              <a:rPr lang="en-US" sz="2700" dirty="0"/>
              <a:t>Get Options </a:t>
            </a:r>
          </a:p>
          <a:p>
            <a:r>
              <a:rPr lang="en-US" sz="1900" dirty="0"/>
              <a:t>Pricing of cans, for all major elements; get three options</a:t>
            </a:r>
          </a:p>
          <a:p>
            <a:r>
              <a:rPr lang="en-US" sz="1900" dirty="0"/>
              <a:t>For can colors; get options</a:t>
            </a:r>
          </a:p>
          <a:p>
            <a:r>
              <a:rPr lang="en-US" sz="1900" dirty="0"/>
              <a:t>For sizing…..Options!</a:t>
            </a:r>
          </a:p>
          <a:p>
            <a:r>
              <a:rPr lang="en-US" sz="1900" dirty="0"/>
              <a:t>Designers vs. Shoppers vs. Fundraisers = </a:t>
            </a:r>
            <a:br>
              <a:rPr lang="en-US" sz="1900" dirty="0"/>
            </a:br>
            <a:r>
              <a:rPr lang="en-US" sz="1900" dirty="0"/>
              <a:t>you need a diverse group!</a:t>
            </a:r>
          </a:p>
          <a:p>
            <a:r>
              <a:rPr lang="en-US" sz="1900" dirty="0"/>
              <a:t>Ask for a Mentor</a:t>
            </a:r>
          </a:p>
        </p:txBody>
      </p:sp>
      <p:pic>
        <p:nvPicPr>
          <p:cNvPr id="4" name="Picture 2" descr="I:\Accounting\DOWA\Actg\Kim\SDA\CANSTRUCTION\2009\Photos\Photos - Adj Bkgrd\Obama lite.jpg"/>
          <p:cNvPicPr>
            <a:picLocks noChangeAspect="1" noChangeArrowheads="1"/>
          </p:cNvPicPr>
          <p:nvPr/>
        </p:nvPicPr>
        <p:blipFill>
          <a:blip r:embed="rId3" cstate="screen">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381000" y="1112365"/>
            <a:ext cx="3621886" cy="276928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I:\Accounting\DOWA\Actg\Kim\SDA\CANSTRUCTION\2012\Photos\Erica - Eric Photos\No Background\Stand Against Hunger.JPG"/>
          <p:cNvPicPr>
            <a:picLocks noChangeAspect="1" noChangeArrowheads="1"/>
          </p:cNvPicPr>
          <p:nvPr/>
        </p:nvPicPr>
        <p:blipFill>
          <a:blip r:embed="rId5" cstate="screen">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a:ext>
            </a:extLst>
          </a:blip>
          <a:srcRect/>
          <a:stretch>
            <a:fillRect/>
          </a:stretch>
        </p:blipFill>
        <p:spPr bwMode="auto">
          <a:xfrm>
            <a:off x="4572000" y="1066332"/>
            <a:ext cx="3087102" cy="3043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6851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8373" y="2404534"/>
            <a:ext cx="6468941" cy="1646302"/>
          </a:xfrm>
        </p:spPr>
        <p:txBody>
          <a:bodyPr/>
          <a:lstStyle/>
          <a:p>
            <a:r>
              <a:rPr lang="en-US" dirty="0"/>
              <a:t>Budget &amp; Fundraising</a:t>
            </a:r>
          </a:p>
        </p:txBody>
      </p:sp>
      <p:sp>
        <p:nvSpPr>
          <p:cNvPr id="3" name="Subtitle 2"/>
          <p:cNvSpPr>
            <a:spLocks noGrp="1"/>
          </p:cNvSpPr>
          <p:nvPr>
            <p:ph type="subTitle" idx="1"/>
          </p:nvPr>
        </p:nvSpPr>
        <p:spPr>
          <a:xfrm>
            <a:off x="488373" y="4050834"/>
            <a:ext cx="6468941" cy="1096899"/>
          </a:xfrm>
        </p:spPr>
        <p:txBody>
          <a:bodyPr>
            <a:normAutofit/>
          </a:bodyPr>
          <a:lstStyle/>
          <a:p>
            <a:r>
              <a:rPr lang="en-US" sz="2800" dirty="0"/>
              <a:t>How do you pay for your </a:t>
            </a:r>
            <a:r>
              <a:rPr lang="en-US" sz="2800" dirty="0" err="1"/>
              <a:t>canstructure</a:t>
            </a:r>
            <a:r>
              <a:rPr lang="en-US" sz="2800" dirty="0"/>
              <a:t>?</a:t>
            </a:r>
          </a:p>
        </p:txBody>
      </p:sp>
      <p:grpSp>
        <p:nvGrpSpPr>
          <p:cNvPr id="5" name="Group 4"/>
          <p:cNvGrpSpPr/>
          <p:nvPr/>
        </p:nvGrpSpPr>
        <p:grpSpPr>
          <a:xfrm>
            <a:off x="1989253" y="848591"/>
            <a:ext cx="4356128" cy="1279072"/>
            <a:chOff x="1989253" y="848591"/>
            <a:chExt cx="4356128" cy="1279072"/>
          </a:xfrm>
        </p:grpSpPr>
        <p:pic>
          <p:nvPicPr>
            <p:cNvPr id="13" name="Picture 45" descr="I:\Accounting\DOWA\Actg\Kim\SDA\CANSTRUCTION\2012\Logos &amp; Graphics\canstruction new logo 201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989253" y="848591"/>
              <a:ext cx="4356128" cy="12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bwMode="auto">
            <a:xfrm>
              <a:off x="3437053" y="1686791"/>
              <a:ext cx="1978706" cy="307777"/>
            </a:xfrm>
            <a:prstGeom prst="rect">
              <a:avLst/>
            </a:prstGeom>
            <a:noFill/>
          </p:spPr>
          <p:txBody>
            <a:bodyPr wrap="square">
              <a:spAutoFit/>
            </a:bodyPr>
            <a:lstStyle/>
            <a:p>
              <a:pPr>
                <a:defRPr/>
              </a:pPr>
              <a:r>
                <a:rPr lang="en-US" sz="1400" kern="1300" spc="200" dirty="0">
                  <a:solidFill>
                    <a:srgbClr val="D3222A"/>
                  </a:solidFill>
                  <a:latin typeface="Gotham-Medium" pitchFamily="2" charset="0"/>
                </a:rPr>
                <a:t>PORTLAND</a:t>
              </a:r>
            </a:p>
          </p:txBody>
        </p:sp>
      </p:grpSp>
      <p:pic>
        <p:nvPicPr>
          <p:cNvPr id="4" name="Picture 3"/>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329350" y="4862746"/>
            <a:ext cx="1148644" cy="1676400"/>
          </a:xfrm>
          <a:prstGeom prst="rect">
            <a:avLst/>
          </a:prstGeom>
        </p:spPr>
      </p:pic>
      <p:pic>
        <p:nvPicPr>
          <p:cNvPr id="7" name="Picture 6"/>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562633" y="4858936"/>
            <a:ext cx="1148644" cy="1676400"/>
          </a:xfrm>
          <a:prstGeom prst="rect">
            <a:avLst/>
          </a:prstGeom>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795916" y="4858936"/>
            <a:ext cx="1148644" cy="1676400"/>
          </a:xfrm>
          <a:prstGeom prst="rect">
            <a:avLst/>
          </a:prstGeom>
        </p:spPr>
      </p:pic>
      <p:pic>
        <p:nvPicPr>
          <p:cNvPr id="9" name="Picture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29200" y="4858936"/>
            <a:ext cx="1148644" cy="1676400"/>
          </a:xfrm>
          <a:prstGeom prst="rect">
            <a:avLst/>
          </a:prstGeom>
        </p:spPr>
      </p:pic>
    </p:spTree>
    <p:extLst>
      <p:ext uri="{BB962C8B-B14F-4D97-AF65-F5344CB8AC3E}">
        <p14:creationId xmlns:p14="http://schemas.microsoft.com/office/powerpoint/2010/main" val="3473420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Establishing a Budget</a:t>
            </a:r>
          </a:p>
        </p:txBody>
      </p:sp>
      <p:sp>
        <p:nvSpPr>
          <p:cNvPr id="4" name="Content Placeholder 2"/>
          <p:cNvSpPr>
            <a:spLocks noGrp="1"/>
          </p:cNvSpPr>
          <p:nvPr>
            <p:ph sz="half" idx="1"/>
          </p:nvPr>
        </p:nvSpPr>
        <p:spPr>
          <a:xfrm>
            <a:off x="609599" y="1488510"/>
            <a:ext cx="5302827" cy="1088435"/>
          </a:xfrm>
        </p:spPr>
        <p:txBody>
          <a:bodyPr>
            <a:noAutofit/>
          </a:bodyPr>
          <a:lstStyle/>
          <a:p>
            <a:pPr marL="0" indent="0">
              <a:buNone/>
            </a:pPr>
            <a:r>
              <a:rPr lang="en-US" sz="2800" dirty="0"/>
              <a:t>Determine the size and scale of your structure</a:t>
            </a:r>
          </a:p>
          <a:p>
            <a:endParaRPr lang="en-US" dirty="0"/>
          </a:p>
          <a:p>
            <a:endParaRPr lang="en-US"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5646" y="2576945"/>
            <a:ext cx="6175621" cy="3878118"/>
          </a:xfrm>
          <a:prstGeom prst="rect">
            <a:avLst/>
          </a:prstGeom>
        </p:spPr>
      </p:pic>
    </p:spTree>
    <p:extLst>
      <p:ext uri="{BB962C8B-B14F-4D97-AF65-F5344CB8AC3E}">
        <p14:creationId xmlns:p14="http://schemas.microsoft.com/office/powerpoint/2010/main" val="17748305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Establishing a Budget</a:t>
            </a:r>
            <a:endParaRPr lang="en-US" dirty="0"/>
          </a:p>
        </p:txBody>
      </p:sp>
      <p:sp>
        <p:nvSpPr>
          <p:cNvPr id="4" name="Content Placeholder 2"/>
          <p:cNvSpPr>
            <a:spLocks noGrp="1"/>
          </p:cNvSpPr>
          <p:nvPr>
            <p:ph sz="half" idx="1"/>
          </p:nvPr>
        </p:nvSpPr>
        <p:spPr>
          <a:xfrm>
            <a:off x="609600" y="1499396"/>
            <a:ext cx="6778336" cy="1223517"/>
          </a:xfrm>
        </p:spPr>
        <p:txBody>
          <a:bodyPr>
            <a:noAutofit/>
          </a:bodyPr>
          <a:lstStyle/>
          <a:p>
            <a:pPr marL="0" indent="0">
              <a:buNone/>
            </a:pPr>
            <a:r>
              <a:rPr lang="en-US" sz="2800" dirty="0"/>
              <a:t>Create a simple model to determine color and quantity of face cans needed</a:t>
            </a:r>
          </a:p>
          <a:p>
            <a:pPr marL="0" indent="0">
              <a:buNone/>
            </a:pPr>
            <a:endParaRPr lang="en-US" sz="2800" dirty="0"/>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51840" y="2630747"/>
            <a:ext cx="4374572" cy="3942517"/>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68652" y="3344133"/>
            <a:ext cx="3202083" cy="2040192"/>
          </a:xfrm>
          <a:prstGeom prst="rect">
            <a:avLst/>
          </a:prstGeom>
        </p:spPr>
      </p:pic>
    </p:spTree>
    <p:extLst>
      <p:ext uri="{BB962C8B-B14F-4D97-AF65-F5344CB8AC3E}">
        <p14:creationId xmlns:p14="http://schemas.microsoft.com/office/powerpoint/2010/main" val="19195251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597" y="3345873"/>
            <a:ext cx="6363363" cy="3512127"/>
          </a:xfrm>
          <a:prstGeom prst="rect">
            <a:avLst/>
          </a:prstGeom>
        </p:spPr>
      </p:pic>
      <p:sp>
        <p:nvSpPr>
          <p:cNvPr id="5" name="Title 1"/>
          <p:cNvSpPr>
            <a:spLocks noGrp="1"/>
          </p:cNvSpPr>
          <p:nvPr>
            <p:ph type="title"/>
          </p:nvPr>
        </p:nvSpPr>
        <p:spPr/>
        <p:txBody>
          <a:bodyPr/>
          <a:lstStyle/>
          <a:p>
            <a:r>
              <a:rPr lang="en-US"/>
              <a:t>Establishing a Budget</a:t>
            </a:r>
            <a:endParaRPr lang="en-US" dirty="0"/>
          </a:p>
        </p:txBody>
      </p:sp>
      <p:sp>
        <p:nvSpPr>
          <p:cNvPr id="4" name="Content Placeholder 2"/>
          <p:cNvSpPr>
            <a:spLocks noGrp="1"/>
          </p:cNvSpPr>
          <p:nvPr>
            <p:ph sz="half" idx="1"/>
          </p:nvPr>
        </p:nvSpPr>
        <p:spPr>
          <a:xfrm>
            <a:off x="609599" y="1488510"/>
            <a:ext cx="7453745" cy="2124903"/>
          </a:xfrm>
        </p:spPr>
        <p:txBody>
          <a:bodyPr>
            <a:noAutofit/>
          </a:bodyPr>
          <a:lstStyle/>
          <a:p>
            <a:pPr marL="0" indent="0">
              <a:buNone/>
            </a:pPr>
            <a:r>
              <a:rPr lang="en-US" sz="2800" dirty="0"/>
              <a:t>Pick out cans from the grocery store that match the colors needed in your structure and determine cost</a:t>
            </a:r>
          </a:p>
          <a:p>
            <a:pPr marL="0" indent="0">
              <a:buNone/>
            </a:pPr>
            <a:r>
              <a:rPr lang="en-US" sz="2000" dirty="0"/>
              <a:t>Tip: Find filler cans that match the size of your </a:t>
            </a:r>
            <a:br>
              <a:rPr lang="en-US" sz="2000" dirty="0"/>
            </a:br>
            <a:r>
              <a:rPr lang="en-US" sz="2000" dirty="0"/>
              <a:t>face cans that are cheaper to save cost</a:t>
            </a:r>
          </a:p>
          <a:p>
            <a:endParaRPr lang="en-US" sz="2800" dirty="0"/>
          </a:p>
          <a:p>
            <a:endParaRPr lang="en-US" sz="2800" dirty="0"/>
          </a:p>
        </p:txBody>
      </p:sp>
    </p:spTree>
    <p:extLst>
      <p:ext uri="{BB962C8B-B14F-4D97-AF65-F5344CB8AC3E}">
        <p14:creationId xmlns:p14="http://schemas.microsoft.com/office/powerpoint/2010/main" val="3638570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sz="half" idx="1"/>
          </p:nvPr>
        </p:nvSpPr>
        <p:spPr>
          <a:xfrm>
            <a:off x="594360" y="1586912"/>
            <a:ext cx="4241542" cy="4661488"/>
          </a:xfrm>
        </p:spPr>
        <p:txBody>
          <a:bodyPr>
            <a:noAutofit/>
          </a:bodyPr>
          <a:lstStyle/>
          <a:p>
            <a:r>
              <a:rPr lang="en-US" sz="2400" dirty="0">
                <a:solidFill>
                  <a:schemeClr val="tx1"/>
                </a:solidFill>
              </a:rPr>
              <a:t>What is Canstruction? (Slide 3)</a:t>
            </a:r>
          </a:p>
          <a:p>
            <a:r>
              <a:rPr lang="en-US" sz="2400" dirty="0">
                <a:solidFill>
                  <a:schemeClr val="tx1"/>
                </a:solidFill>
              </a:rPr>
              <a:t>It’s About the Cans! (Slide 6)</a:t>
            </a:r>
          </a:p>
          <a:p>
            <a:r>
              <a:rPr lang="en-US" sz="2400" dirty="0">
                <a:solidFill>
                  <a:schemeClr val="tx1"/>
                </a:solidFill>
              </a:rPr>
              <a:t>Budget &amp; Fundraising (Slide 16)</a:t>
            </a:r>
          </a:p>
          <a:p>
            <a:r>
              <a:rPr lang="en-US" sz="2400" dirty="0">
                <a:solidFill>
                  <a:schemeClr val="tx1"/>
                </a:solidFill>
              </a:rPr>
              <a:t>Event Rules (Slide 29)</a:t>
            </a:r>
          </a:p>
          <a:p>
            <a:r>
              <a:rPr lang="en-US" sz="2400" dirty="0">
                <a:solidFill>
                  <a:schemeClr val="tx1"/>
                </a:solidFill>
              </a:rPr>
              <a:t>Logistics (Slide 37)</a:t>
            </a:r>
          </a:p>
          <a:p>
            <a:r>
              <a:rPr lang="en-US" sz="2400" dirty="0">
                <a:solidFill>
                  <a:schemeClr val="tx1"/>
                </a:solidFill>
              </a:rPr>
              <a:t>Oregon Food Bank (Slide 48)</a:t>
            </a:r>
          </a:p>
          <a:p>
            <a:pPr marL="0" indent="0">
              <a:buNone/>
            </a:pPr>
            <a:endParaRPr lang="en-US" sz="2400" dirty="0">
              <a:solidFill>
                <a:schemeClr val="tx1"/>
              </a:solidFill>
            </a:endParaRPr>
          </a:p>
        </p:txBody>
      </p:sp>
      <p:pic>
        <p:nvPicPr>
          <p:cNvPr id="7" name="Picture 6" descr="A logo with green and black text&#10;&#10;Description automatically generated">
            <a:extLst>
              <a:ext uri="{FF2B5EF4-FFF2-40B4-BE49-F238E27FC236}">
                <a16:creationId xmlns:a16="http://schemas.microsoft.com/office/drawing/2014/main" id="{CED88E0B-9CE7-8AD3-8C80-942A0C07E3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1081" y="1679444"/>
            <a:ext cx="2121412" cy="3499111"/>
          </a:xfrm>
          <a:prstGeom prst="rect">
            <a:avLst/>
          </a:prstGeom>
        </p:spPr>
      </p:pic>
    </p:spTree>
    <p:extLst>
      <p:ext uri="{BB962C8B-B14F-4D97-AF65-F5344CB8AC3E}">
        <p14:creationId xmlns:p14="http://schemas.microsoft.com/office/powerpoint/2010/main" val="2798392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58880" y="2712027"/>
            <a:ext cx="4685120" cy="3115297"/>
          </a:xfrm>
          <a:prstGeom prst="rect">
            <a:avLst/>
          </a:prstGeom>
        </p:spPr>
      </p:pic>
      <p:sp>
        <p:nvSpPr>
          <p:cNvPr id="5" name="Title 1"/>
          <p:cNvSpPr>
            <a:spLocks noGrp="1"/>
          </p:cNvSpPr>
          <p:nvPr>
            <p:ph type="title"/>
          </p:nvPr>
        </p:nvSpPr>
        <p:spPr/>
        <p:txBody>
          <a:bodyPr/>
          <a:lstStyle/>
          <a:p>
            <a:r>
              <a:rPr lang="en-US"/>
              <a:t>Establishing a Budget</a:t>
            </a:r>
            <a:endParaRPr lang="en-US" dirty="0"/>
          </a:p>
        </p:txBody>
      </p:sp>
      <p:sp>
        <p:nvSpPr>
          <p:cNvPr id="4" name="Content Placeholder 2"/>
          <p:cNvSpPr>
            <a:spLocks noGrp="1"/>
          </p:cNvSpPr>
          <p:nvPr>
            <p:ph sz="half" idx="1"/>
          </p:nvPr>
        </p:nvSpPr>
        <p:spPr>
          <a:xfrm>
            <a:off x="609600" y="1488510"/>
            <a:ext cx="6778336" cy="1223517"/>
          </a:xfrm>
        </p:spPr>
        <p:txBody>
          <a:bodyPr>
            <a:noAutofit/>
          </a:bodyPr>
          <a:lstStyle/>
          <a:p>
            <a:pPr marL="0" indent="0">
              <a:buNone/>
            </a:pPr>
            <a:r>
              <a:rPr lang="en-US" sz="2800" dirty="0"/>
              <a:t>Angry Birds Structure was 3,256 cans totaling $2,300 in 2011</a:t>
            </a:r>
          </a:p>
          <a:p>
            <a:pPr marL="0" indent="0">
              <a:buNone/>
            </a:pPr>
            <a:endParaRPr lang="en-US" sz="2800" dirty="0"/>
          </a:p>
        </p:txBody>
      </p:sp>
      <p:pic>
        <p:nvPicPr>
          <p:cNvPr id="8" name="Picture 7"/>
          <p:cNvPicPr>
            <a:picLocks noChangeAspect="1"/>
          </p:cNvPicPr>
          <p:nvPr/>
        </p:nvPicPr>
        <p:blipFill>
          <a:blip r:embed="rId4"/>
          <a:stretch>
            <a:fillRect/>
          </a:stretch>
        </p:blipFill>
        <p:spPr>
          <a:xfrm>
            <a:off x="0" y="2712027"/>
            <a:ext cx="4409816" cy="3018014"/>
          </a:xfrm>
          <a:prstGeom prst="rect">
            <a:avLst/>
          </a:prstGeom>
        </p:spPr>
      </p:pic>
    </p:spTree>
    <p:extLst>
      <p:ext uri="{BB962C8B-B14F-4D97-AF65-F5344CB8AC3E}">
        <p14:creationId xmlns:p14="http://schemas.microsoft.com/office/powerpoint/2010/main" val="3409167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Establishing a Budget</a:t>
            </a:r>
            <a:endParaRPr lang="en-US" dirty="0"/>
          </a:p>
        </p:txBody>
      </p:sp>
      <p:sp>
        <p:nvSpPr>
          <p:cNvPr id="4" name="Content Placeholder 2"/>
          <p:cNvSpPr>
            <a:spLocks noGrp="1"/>
          </p:cNvSpPr>
          <p:nvPr>
            <p:ph sz="half" idx="1"/>
          </p:nvPr>
        </p:nvSpPr>
        <p:spPr>
          <a:xfrm>
            <a:off x="609600" y="1488510"/>
            <a:ext cx="6542314" cy="3072604"/>
          </a:xfrm>
        </p:spPr>
        <p:txBody>
          <a:bodyPr>
            <a:noAutofit/>
          </a:bodyPr>
          <a:lstStyle/>
          <a:p>
            <a:r>
              <a:rPr lang="en-US" sz="2800" dirty="0"/>
              <a:t>An average structure cost can vary from approximately $3,000 - $6,000</a:t>
            </a:r>
          </a:p>
          <a:p>
            <a:r>
              <a:rPr lang="en-US" sz="2800" dirty="0"/>
              <a:t>Include your “props,” leveling, etc. in your budget</a:t>
            </a:r>
          </a:p>
          <a:p>
            <a:r>
              <a:rPr lang="en-US" sz="2800" dirty="0"/>
              <a:t>Buy extra cans </a:t>
            </a:r>
            <a:r>
              <a:rPr lang="en-US" dirty="0"/>
              <a:t>(for those Design Build moments)</a:t>
            </a:r>
            <a:endParaRPr lang="en-US" sz="2800" dirty="0"/>
          </a:p>
          <a:p>
            <a:pPr marL="0" indent="0">
              <a:buNone/>
            </a:pPr>
            <a:endParaRPr lang="en-US" sz="2000" dirty="0"/>
          </a:p>
          <a:p>
            <a:endParaRPr lang="en-US" sz="2800" dirty="0"/>
          </a:p>
          <a:p>
            <a:endParaRPr lang="en-US" sz="2800" dirty="0"/>
          </a:p>
        </p:txBody>
      </p:sp>
    </p:spTree>
    <p:extLst>
      <p:ext uri="{BB962C8B-B14F-4D97-AF65-F5344CB8AC3E}">
        <p14:creationId xmlns:p14="http://schemas.microsoft.com/office/powerpoint/2010/main" val="3898654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Fundraising from Top Down</a:t>
            </a:r>
          </a:p>
        </p:txBody>
      </p:sp>
      <p:sp>
        <p:nvSpPr>
          <p:cNvPr id="4" name="Content Placeholder 2"/>
          <p:cNvSpPr>
            <a:spLocks noGrp="1"/>
          </p:cNvSpPr>
          <p:nvPr>
            <p:ph sz="half" idx="1"/>
          </p:nvPr>
        </p:nvSpPr>
        <p:spPr>
          <a:xfrm>
            <a:off x="609600" y="1412443"/>
            <a:ext cx="6674427" cy="2588057"/>
          </a:xfrm>
        </p:spPr>
        <p:txBody>
          <a:bodyPr>
            <a:normAutofit/>
          </a:bodyPr>
          <a:lstStyle/>
          <a:p>
            <a:pPr lvl="0"/>
            <a:r>
              <a:rPr lang="en-US" sz="2400" dirty="0"/>
              <a:t>Does your firm support Team Building and Community Involvement?  Here is an easy way for them to do both!</a:t>
            </a:r>
          </a:p>
          <a:p>
            <a:pPr lvl="0"/>
            <a:r>
              <a:rPr lang="en-US" sz="2400" dirty="0"/>
              <a:t>Ask your firm to fund your structure 100%!</a:t>
            </a:r>
          </a:p>
          <a:p>
            <a:r>
              <a:rPr lang="en-US" sz="2400" dirty="0"/>
              <a:t>Ask your firm to support your employee volunteers 100%!</a:t>
            </a:r>
          </a:p>
          <a:p>
            <a:pPr lvl="0"/>
            <a:endParaRPr lang="en-US" sz="2400" dirty="0"/>
          </a:p>
          <a:p>
            <a:pPr lvl="0"/>
            <a:endParaRPr lang="en-US" sz="2400" dirty="0"/>
          </a:p>
          <a:p>
            <a:pPr lvl="0"/>
            <a:endParaRPr lang="en-US" dirty="0"/>
          </a:p>
          <a:p>
            <a:endParaRPr lang="en-US" dirty="0"/>
          </a:p>
        </p:txBody>
      </p:sp>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5957" y="4031673"/>
            <a:ext cx="5715000" cy="2826327"/>
          </a:xfrm>
          <a:prstGeom prst="rect">
            <a:avLst/>
          </a:prstGeom>
        </p:spPr>
      </p:pic>
    </p:spTree>
    <p:extLst>
      <p:ext uri="{BB962C8B-B14F-4D97-AF65-F5344CB8AC3E}">
        <p14:creationId xmlns:p14="http://schemas.microsoft.com/office/powerpoint/2010/main" val="2003409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93007" y="1801669"/>
            <a:ext cx="3358077" cy="3026064"/>
          </a:xfrm>
          <a:prstGeom prst="rect">
            <a:avLst/>
          </a:prstGeom>
        </p:spPr>
      </p:pic>
      <p:sp>
        <p:nvSpPr>
          <p:cNvPr id="5" name="Title 1"/>
          <p:cNvSpPr>
            <a:spLocks noGrp="1"/>
          </p:cNvSpPr>
          <p:nvPr>
            <p:ph type="title"/>
          </p:nvPr>
        </p:nvSpPr>
        <p:spPr/>
        <p:txBody>
          <a:bodyPr/>
          <a:lstStyle/>
          <a:p>
            <a:r>
              <a:rPr lang="en-US"/>
              <a:t>Fundraising Suggestions</a:t>
            </a:r>
            <a:endParaRPr lang="en-US" dirty="0"/>
          </a:p>
        </p:txBody>
      </p:sp>
      <p:sp>
        <p:nvSpPr>
          <p:cNvPr id="4" name="Content Placeholder 2"/>
          <p:cNvSpPr>
            <a:spLocks noGrp="1"/>
          </p:cNvSpPr>
          <p:nvPr>
            <p:ph sz="half" idx="1"/>
          </p:nvPr>
        </p:nvSpPr>
        <p:spPr>
          <a:xfrm>
            <a:off x="609600" y="1422835"/>
            <a:ext cx="4305300" cy="1891866"/>
          </a:xfrm>
        </p:spPr>
        <p:txBody>
          <a:bodyPr>
            <a:normAutofit/>
          </a:bodyPr>
          <a:lstStyle/>
          <a:p>
            <a:pPr lvl="0"/>
            <a:r>
              <a:rPr lang="en-US" sz="2400" dirty="0"/>
              <a:t>Partner with another firm to cut expenses in half</a:t>
            </a:r>
          </a:p>
          <a:p>
            <a:pPr lvl="0"/>
            <a:r>
              <a:rPr lang="en-US" sz="2400" dirty="0"/>
              <a:t>Create your own online donation link </a:t>
            </a:r>
          </a:p>
          <a:p>
            <a:pPr lvl="0"/>
            <a:endParaRPr lang="en-US" sz="2400" dirty="0"/>
          </a:p>
          <a:p>
            <a:pPr lvl="0"/>
            <a:endParaRPr lang="en-US" dirty="0"/>
          </a:p>
          <a:p>
            <a:endParaRPr lang="en-US" dirty="0"/>
          </a:p>
        </p:txBody>
      </p:sp>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0650" y="3882450"/>
            <a:ext cx="3179230" cy="2384423"/>
          </a:xfrm>
          <a:prstGeom prst="rect">
            <a:avLst/>
          </a:prstGeom>
        </p:spPr>
      </p:pic>
    </p:spTree>
    <p:extLst>
      <p:ext uri="{BB962C8B-B14F-4D97-AF65-F5344CB8AC3E}">
        <p14:creationId xmlns:p14="http://schemas.microsoft.com/office/powerpoint/2010/main" val="3945924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a:t>Fundraising Suggestions</a:t>
            </a:r>
            <a:endParaRPr lang="en-US" dirty="0"/>
          </a:p>
        </p:txBody>
      </p:sp>
      <p:sp>
        <p:nvSpPr>
          <p:cNvPr id="4" name="Content Placeholder 2"/>
          <p:cNvSpPr>
            <a:spLocks noGrp="1"/>
          </p:cNvSpPr>
          <p:nvPr>
            <p:ph sz="half" idx="1"/>
          </p:nvPr>
        </p:nvSpPr>
        <p:spPr>
          <a:xfrm>
            <a:off x="505692" y="1443616"/>
            <a:ext cx="6632864" cy="2556883"/>
          </a:xfrm>
        </p:spPr>
        <p:txBody>
          <a:bodyPr>
            <a:normAutofit/>
          </a:bodyPr>
          <a:lstStyle/>
          <a:p>
            <a:pPr lvl="0"/>
            <a:r>
              <a:rPr lang="en-US" sz="2400" dirty="0"/>
              <a:t>Ask clients, consultants and vendors to join your efforts in raising the funds to build your structure</a:t>
            </a:r>
          </a:p>
          <a:p>
            <a:r>
              <a:rPr lang="en-US" sz="2400" dirty="0"/>
              <a:t>Team competition events</a:t>
            </a:r>
          </a:p>
          <a:p>
            <a:r>
              <a:rPr lang="en-US" sz="2400" dirty="0"/>
              <a:t>Sponsor Thanks section on Structure Board</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9297" y="3662063"/>
            <a:ext cx="4367645" cy="3019817"/>
          </a:xfrm>
          <a:prstGeom prst="rect">
            <a:avLst/>
          </a:prstGeom>
        </p:spPr>
      </p:pic>
    </p:spTree>
    <p:extLst>
      <p:ext uri="{BB962C8B-B14F-4D97-AF65-F5344CB8AC3E}">
        <p14:creationId xmlns:p14="http://schemas.microsoft.com/office/powerpoint/2010/main" val="18245742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 begins with FUN!</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22239" y="1381990"/>
            <a:ext cx="5054075" cy="5049982"/>
          </a:xfrm>
          <a:prstGeom prst="rect">
            <a:avLst/>
          </a:prstGeom>
        </p:spPr>
      </p:pic>
    </p:spTree>
    <p:extLst>
      <p:ext uri="{BB962C8B-B14F-4D97-AF65-F5344CB8AC3E}">
        <p14:creationId xmlns:p14="http://schemas.microsoft.com/office/powerpoint/2010/main" val="1375972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 begins with FUN!</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9599" y="1352490"/>
            <a:ext cx="6715125" cy="3429000"/>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9599" y="3470563"/>
            <a:ext cx="3574473" cy="3180949"/>
          </a:xfrm>
          <a:prstGeom prst="rect">
            <a:avLst/>
          </a:prstGeom>
        </p:spPr>
      </p:pic>
      <p:pic>
        <p:nvPicPr>
          <p:cNvPr id="11" name="Picture 7" descr="https://sphotos-b.xx.fbcdn.net/hphotos-ash4/488221_554159111290842_246784309_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651916" y="4203579"/>
            <a:ext cx="1835950" cy="24479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https://sphotos-b.xx.fbcdn.net/hphotos-prn1/551338_554159031290850_753545372_n.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841410" y="836684"/>
            <a:ext cx="2205832" cy="30079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773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Fundraising begins with FUN!</a:t>
            </a:r>
          </a:p>
        </p:txBody>
      </p:sp>
      <p:sp>
        <p:nvSpPr>
          <p:cNvPr id="20" name="Content Placeholder 2"/>
          <p:cNvSpPr txBox="1">
            <a:spLocks/>
          </p:cNvSpPr>
          <p:nvPr/>
        </p:nvSpPr>
        <p:spPr>
          <a:xfrm>
            <a:off x="505692" y="1443616"/>
            <a:ext cx="6632864" cy="2556883"/>
          </a:xfrm>
          <a:prstGeom prst="rect">
            <a:avLst/>
          </a:prstGeom>
        </p:spPr>
        <p:txBody>
          <a:bodyPr>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sz="2400" dirty="0">
                <a:solidFill>
                  <a:prstClr val="black">
                    <a:lumMod val="75000"/>
                    <a:lumOff val="25000"/>
                  </a:prstClr>
                </a:solidFill>
              </a:rPr>
              <a:t>Look on-line for ideas!</a:t>
            </a:r>
          </a:p>
          <a:p>
            <a:pPr>
              <a:buClr>
                <a:srgbClr val="90C226"/>
              </a:buClr>
            </a:pPr>
            <a:r>
              <a:rPr lang="en-US" sz="2400" dirty="0">
                <a:solidFill>
                  <a:prstClr val="black">
                    <a:lumMod val="75000"/>
                    <a:lumOff val="25000"/>
                  </a:prstClr>
                </a:solidFill>
              </a:rPr>
              <a:t>Be creative and silly</a:t>
            </a:r>
          </a:p>
          <a:p>
            <a:pPr>
              <a:buClr>
                <a:srgbClr val="90C226"/>
              </a:buClr>
            </a:pPr>
            <a:r>
              <a:rPr lang="en-US" sz="2400" dirty="0">
                <a:solidFill>
                  <a:prstClr val="black">
                    <a:lumMod val="75000"/>
                    <a:lumOff val="25000"/>
                  </a:prstClr>
                </a:solidFill>
              </a:rPr>
              <a:t>Customize your idea to our industry and to your firm culture</a:t>
            </a:r>
          </a:p>
          <a:p>
            <a:pPr>
              <a:buClr>
                <a:srgbClr val="90C226"/>
              </a:buClr>
            </a:pPr>
            <a:r>
              <a:rPr lang="en-US" sz="2400" dirty="0">
                <a:solidFill>
                  <a:prstClr val="black">
                    <a:lumMod val="75000"/>
                    <a:lumOff val="25000"/>
                  </a:prstClr>
                </a:solidFill>
              </a:rPr>
              <a:t>Know your audience</a:t>
            </a:r>
          </a:p>
          <a:p>
            <a:pPr>
              <a:buClr>
                <a:srgbClr val="90C226"/>
              </a:buClr>
            </a:pPr>
            <a:r>
              <a:rPr lang="en-US" sz="2400" dirty="0">
                <a:solidFill>
                  <a:prstClr val="black">
                    <a:lumMod val="75000"/>
                    <a:lumOff val="25000"/>
                  </a:prstClr>
                </a:solidFill>
              </a:rPr>
              <a:t>Challenge the Boss!</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706879" y="3857886"/>
            <a:ext cx="3453765" cy="2885813"/>
          </a:xfrm>
          <a:prstGeom prst="rect">
            <a:avLst/>
          </a:prstGeom>
        </p:spPr>
      </p:pic>
    </p:spTree>
    <p:extLst>
      <p:ext uri="{BB962C8B-B14F-4D97-AF65-F5344CB8AC3E}">
        <p14:creationId xmlns:p14="http://schemas.microsoft.com/office/powerpoint/2010/main" val="1343858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FAQs</a:t>
            </a:r>
          </a:p>
        </p:txBody>
      </p:sp>
      <p:sp>
        <p:nvSpPr>
          <p:cNvPr id="20" name="Content Placeholder 2"/>
          <p:cNvSpPr txBox="1">
            <a:spLocks/>
          </p:cNvSpPr>
          <p:nvPr/>
        </p:nvSpPr>
        <p:spPr>
          <a:xfrm>
            <a:off x="467024" y="1930400"/>
            <a:ext cx="6632864" cy="2556883"/>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buClr>
                <a:srgbClr val="90C226"/>
              </a:buClr>
            </a:pPr>
            <a:r>
              <a:rPr lang="en-US" sz="2400" dirty="0">
                <a:solidFill>
                  <a:prstClr val="black">
                    <a:lumMod val="75000"/>
                    <a:lumOff val="25000"/>
                  </a:prstClr>
                </a:solidFill>
              </a:rPr>
              <a:t>Oregon Food Bank is a 501c3</a:t>
            </a:r>
          </a:p>
          <a:p>
            <a:pPr>
              <a:buClr>
                <a:srgbClr val="90C226"/>
              </a:buClr>
            </a:pPr>
            <a:r>
              <a:rPr lang="en-US" sz="2400" dirty="0">
                <a:solidFill>
                  <a:prstClr val="black">
                    <a:lumMod val="75000"/>
                    <a:lumOff val="25000"/>
                  </a:prstClr>
                </a:solidFill>
              </a:rPr>
              <a:t>At the end of the event, OFB will send out a receipt for the pounds of food for your structure which can be used for your tax records.</a:t>
            </a:r>
          </a:p>
          <a:p>
            <a:pPr marL="0" indent="0">
              <a:buClr>
                <a:srgbClr val="90C226"/>
              </a:buClr>
              <a:buNone/>
            </a:pPr>
            <a:endParaRPr lang="en-US" sz="2400" dirty="0">
              <a:solidFill>
                <a:srgbClr val="FF0000"/>
              </a:solidFill>
            </a:endParaRPr>
          </a:p>
          <a:p>
            <a:pPr marL="0" indent="0">
              <a:buClr>
                <a:srgbClr val="90C226"/>
              </a:buClr>
              <a:buNone/>
            </a:pPr>
            <a:endParaRPr lang="en-US" sz="2400" dirty="0">
              <a:solidFill>
                <a:prstClr val="black">
                  <a:lumMod val="75000"/>
                  <a:lumOff val="25000"/>
                </a:prstClr>
              </a:solidFill>
            </a:endParaRPr>
          </a:p>
        </p:txBody>
      </p:sp>
    </p:spTree>
    <p:extLst>
      <p:ext uri="{BB962C8B-B14F-4D97-AF65-F5344CB8AC3E}">
        <p14:creationId xmlns:p14="http://schemas.microsoft.com/office/powerpoint/2010/main" val="1705171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itybeat.com/cincinnati/imgs/media.images/6535/to%20do_canstruction.widea.jpg"/>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2965236" y="162433"/>
            <a:ext cx="3185577" cy="354754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671824" y="3966644"/>
            <a:ext cx="6490976" cy="1470025"/>
          </a:xfrm>
        </p:spPr>
        <p:txBody>
          <a:bodyPr/>
          <a:lstStyle/>
          <a:p>
            <a:r>
              <a:rPr lang="en-US" sz="4800" dirty="0"/>
              <a:t>Event Rules</a:t>
            </a:r>
          </a:p>
        </p:txBody>
      </p:sp>
      <p:grpSp>
        <p:nvGrpSpPr>
          <p:cNvPr id="8" name="Group 7"/>
          <p:cNvGrpSpPr>
            <a:grpSpLocks noChangeAspect="1"/>
          </p:cNvGrpSpPr>
          <p:nvPr/>
        </p:nvGrpSpPr>
        <p:grpSpPr>
          <a:xfrm>
            <a:off x="1524000" y="5693336"/>
            <a:ext cx="3476503" cy="1020791"/>
            <a:chOff x="4495800" y="2133600"/>
            <a:chExt cx="4356128" cy="1279072"/>
          </a:xfrm>
        </p:grpSpPr>
        <p:pic>
          <p:nvPicPr>
            <p:cNvPr id="4" name="Picture 45" descr="I:\Accounting\DOWA\Actg\Kim\SDA\CANSTRUCTION\2012\Logos &amp; Graphics\canstruction new logo 20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495800" y="2133600"/>
              <a:ext cx="4356128" cy="127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bwMode="auto">
            <a:xfrm>
              <a:off x="5943600" y="2971800"/>
              <a:ext cx="1978706" cy="307777"/>
            </a:xfrm>
            <a:prstGeom prst="rect">
              <a:avLst/>
            </a:prstGeom>
            <a:noFill/>
          </p:spPr>
          <p:txBody>
            <a:bodyPr wrap="square">
              <a:spAutoFit/>
            </a:bodyPr>
            <a:lstStyle/>
            <a:p>
              <a:pPr>
                <a:defRPr/>
              </a:pPr>
              <a:r>
                <a:rPr lang="en-US" sz="1400" kern="1300" spc="200" dirty="0">
                  <a:solidFill>
                    <a:srgbClr val="D3222A"/>
                  </a:solidFill>
                  <a:latin typeface="Gotham-Medium" pitchFamily="2" charset="0"/>
                </a:rPr>
                <a:t>PORTLAND</a:t>
              </a:r>
            </a:p>
          </p:txBody>
        </p:sp>
      </p:grpSp>
    </p:spTree>
    <p:extLst>
      <p:ext uri="{BB962C8B-B14F-4D97-AF65-F5344CB8AC3E}">
        <p14:creationId xmlns:p14="http://schemas.microsoft.com/office/powerpoint/2010/main" val="21707968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Canstruction?</a:t>
            </a:r>
            <a:endParaRPr lang="en-US" dirty="0"/>
          </a:p>
        </p:txBody>
      </p:sp>
      <p:sp>
        <p:nvSpPr>
          <p:cNvPr id="3" name="Content Placeholder 2"/>
          <p:cNvSpPr>
            <a:spLocks noGrp="1"/>
          </p:cNvSpPr>
          <p:nvPr>
            <p:ph sz="half" idx="1"/>
          </p:nvPr>
        </p:nvSpPr>
        <p:spPr>
          <a:xfrm>
            <a:off x="609600" y="1802130"/>
            <a:ext cx="3088109" cy="3880772"/>
          </a:xfrm>
        </p:spPr>
        <p:txBody>
          <a:bodyPr>
            <a:normAutofit fontScale="92500" lnSpcReduction="10000"/>
          </a:bodyPr>
          <a:lstStyle/>
          <a:p>
            <a:pPr marL="0" indent="0">
              <a:buNone/>
            </a:pPr>
            <a:r>
              <a:rPr lang="en-US" sz="3600" dirty="0"/>
              <a:t>A fun and unique design-build competition for architects, engineers, and construction professionals.</a:t>
            </a:r>
          </a:p>
          <a:p>
            <a:endParaRPr lang="en-US" sz="3600" dirty="0"/>
          </a:p>
          <a:p>
            <a:endParaRPr lang="en-US" sz="3600" dirty="0"/>
          </a:p>
        </p:txBody>
      </p:sp>
      <p:pic>
        <p:nvPicPr>
          <p:cNvPr id="6" name="Picture 5" descr="tumblr_mqv8zvcleo1rt5q2ko1_500.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07611" y="1828800"/>
            <a:ext cx="4290619" cy="3629863"/>
          </a:xfrm>
          <a:prstGeom prst="rect">
            <a:avLst/>
          </a:prstGeom>
        </p:spPr>
      </p:pic>
    </p:spTree>
    <p:extLst>
      <p:ext uri="{BB962C8B-B14F-4D97-AF65-F5344CB8AC3E}">
        <p14:creationId xmlns:p14="http://schemas.microsoft.com/office/powerpoint/2010/main" val="3581064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US" dirty="0"/>
              <a:t>Food Allowed</a:t>
            </a:r>
          </a:p>
        </p:txBody>
      </p:sp>
      <p:sp>
        <p:nvSpPr>
          <p:cNvPr id="7" name="Content Placeholder 6"/>
          <p:cNvSpPr>
            <a:spLocks noGrp="1"/>
          </p:cNvSpPr>
          <p:nvPr>
            <p:ph sz="half" idx="2"/>
          </p:nvPr>
        </p:nvSpPr>
        <p:spPr>
          <a:xfrm>
            <a:off x="3886200" y="1066800"/>
            <a:ext cx="3293596" cy="5157822"/>
          </a:xfrm>
        </p:spPr>
        <p:txBody>
          <a:bodyPr wrap="square">
            <a:spAutoFit/>
          </a:bodyPr>
          <a:lstStyle/>
          <a:p>
            <a:pPr lvl="0">
              <a:spcBef>
                <a:spcPts val="500"/>
              </a:spcBef>
            </a:pPr>
            <a:r>
              <a:rPr lang="en-US" sz="2000" dirty="0">
                <a:latin typeface="Arial" pitchFamily="34" charset="0"/>
                <a:cs typeface="Arial" pitchFamily="34" charset="0"/>
              </a:rPr>
              <a:t>Aluminum cans of all sizes</a:t>
            </a:r>
          </a:p>
          <a:p>
            <a:pPr>
              <a:spcBef>
                <a:spcPts val="500"/>
              </a:spcBef>
            </a:pPr>
            <a:r>
              <a:rPr lang="en-US" sz="2000" dirty="0">
                <a:latin typeface="Arial" pitchFamily="34" charset="0"/>
                <a:cs typeface="Arial" pitchFamily="34" charset="0"/>
              </a:rPr>
              <a:t>Full, unopened, cans with labels intact and legible</a:t>
            </a:r>
          </a:p>
          <a:p>
            <a:pPr>
              <a:spcBef>
                <a:spcPts val="500"/>
              </a:spcBef>
            </a:pPr>
            <a:r>
              <a:rPr lang="en-US" sz="2000" dirty="0">
                <a:latin typeface="Arial" pitchFamily="34" charset="0"/>
                <a:cs typeface="Arial" pitchFamily="34" charset="0"/>
              </a:rPr>
              <a:t>Plastic containers (non-weight bearing)</a:t>
            </a:r>
          </a:p>
          <a:p>
            <a:pPr lvl="0">
              <a:spcBef>
                <a:spcPts val="500"/>
              </a:spcBef>
            </a:pPr>
            <a:r>
              <a:rPr lang="en-US" sz="2000" dirty="0">
                <a:latin typeface="Arial" pitchFamily="34" charset="0"/>
                <a:cs typeface="Arial" pitchFamily="34" charset="0"/>
              </a:rPr>
              <a:t>Boxes and bags of food (although not encouraged)</a:t>
            </a:r>
          </a:p>
          <a:p>
            <a:pPr marL="0" lvl="0" indent="0">
              <a:spcBef>
                <a:spcPts val="500"/>
              </a:spcBef>
              <a:buNone/>
            </a:pPr>
            <a:endParaRPr lang="en-US" sz="2000" dirty="0">
              <a:latin typeface="Arial" pitchFamily="34" charset="0"/>
              <a:cs typeface="Arial" pitchFamily="34" charset="0"/>
            </a:endParaRPr>
          </a:p>
          <a:p>
            <a:pPr marL="0" lvl="0" indent="0">
              <a:spcBef>
                <a:spcPts val="500"/>
              </a:spcBef>
              <a:buNone/>
            </a:pPr>
            <a:r>
              <a:rPr lang="en-US" sz="2000" dirty="0">
                <a:latin typeface="Arial" pitchFamily="34" charset="0"/>
                <a:cs typeface="Arial" pitchFamily="34" charset="0"/>
              </a:rPr>
              <a:t>All teams are responsible for obtaining their own supply of canned foods.</a:t>
            </a:r>
          </a:p>
          <a:p>
            <a:endParaRPr lang="en-US" sz="2000" dirty="0"/>
          </a:p>
        </p:txBody>
      </p:sp>
      <p:pic>
        <p:nvPicPr>
          <p:cNvPr id="6" name="Content Placeholder 5">
            <a:extLst>
              <a:ext uri="{FF2B5EF4-FFF2-40B4-BE49-F238E27FC236}">
                <a16:creationId xmlns:a16="http://schemas.microsoft.com/office/drawing/2014/main" id="{5999A53B-35E0-EC2D-2B4A-E48E4DEE147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07877" y="3124200"/>
            <a:ext cx="3489411" cy="175245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pPr lvl="0"/>
            <a:r>
              <a:rPr lang="en-US" dirty="0"/>
              <a:t>Food </a:t>
            </a:r>
            <a:r>
              <a:rPr lang="en-US" b="1" i="1" dirty="0"/>
              <a:t>Not</a:t>
            </a:r>
            <a:r>
              <a:rPr lang="en-US" dirty="0"/>
              <a:t> Allowed</a:t>
            </a:r>
          </a:p>
        </p:txBody>
      </p:sp>
      <p:sp>
        <p:nvSpPr>
          <p:cNvPr id="14" name="Content Placeholder 13"/>
          <p:cNvSpPr>
            <a:spLocks noGrp="1"/>
          </p:cNvSpPr>
          <p:nvPr>
            <p:ph sz="half" idx="1"/>
          </p:nvPr>
        </p:nvSpPr>
        <p:spPr>
          <a:xfrm>
            <a:off x="647700" y="1500306"/>
            <a:ext cx="3088109" cy="5786199"/>
          </a:xfrm>
        </p:spPr>
        <p:txBody>
          <a:bodyPr>
            <a:spAutoFit/>
          </a:bodyPr>
          <a:lstStyle/>
          <a:p>
            <a:pPr lvl="0">
              <a:spcBef>
                <a:spcPts val="500"/>
              </a:spcBef>
            </a:pPr>
            <a:r>
              <a:rPr lang="en-US" sz="2000" dirty="0">
                <a:latin typeface="Arial" pitchFamily="34" charset="0"/>
                <a:cs typeface="Arial" pitchFamily="34" charset="0"/>
              </a:rPr>
              <a:t>Glass containers</a:t>
            </a:r>
          </a:p>
          <a:p>
            <a:pPr lvl="0">
              <a:spcBef>
                <a:spcPts val="500"/>
              </a:spcBef>
            </a:pPr>
            <a:r>
              <a:rPr lang="en-US" sz="2000" dirty="0">
                <a:latin typeface="Arial" pitchFamily="34" charset="0"/>
                <a:cs typeface="Arial" pitchFamily="34" charset="0"/>
              </a:rPr>
              <a:t>Plastic containers (weight bearing)</a:t>
            </a:r>
          </a:p>
          <a:p>
            <a:pPr lvl="0">
              <a:spcBef>
                <a:spcPts val="500"/>
              </a:spcBef>
            </a:pPr>
            <a:r>
              <a:rPr lang="en-US" sz="2000" dirty="0">
                <a:latin typeface="Arial" pitchFamily="34" charset="0"/>
                <a:cs typeface="Arial" pitchFamily="34" charset="0"/>
              </a:rPr>
              <a:t>Food items with their labels covered, stripped off, or altered</a:t>
            </a:r>
          </a:p>
          <a:p>
            <a:pPr lvl="0">
              <a:spcBef>
                <a:spcPts val="500"/>
              </a:spcBef>
            </a:pPr>
            <a:r>
              <a:rPr lang="en-US" sz="2000" dirty="0">
                <a:latin typeface="Arial" pitchFamily="34" charset="0"/>
                <a:cs typeface="Arial" pitchFamily="34" charset="0"/>
              </a:rPr>
              <a:t>Empty containers</a:t>
            </a:r>
          </a:p>
          <a:p>
            <a:pPr lvl="0">
              <a:spcBef>
                <a:spcPts val="500"/>
              </a:spcBef>
            </a:pPr>
            <a:r>
              <a:rPr lang="en-US" sz="2000" dirty="0">
                <a:latin typeface="Arial" pitchFamily="34" charset="0"/>
                <a:cs typeface="Arial" pitchFamily="34" charset="0"/>
              </a:rPr>
              <a:t>Open or exposed food items</a:t>
            </a:r>
          </a:p>
          <a:p>
            <a:pPr lvl="0">
              <a:spcBef>
                <a:spcPts val="500"/>
              </a:spcBef>
            </a:pPr>
            <a:r>
              <a:rPr lang="en-US" sz="2000" dirty="0">
                <a:latin typeface="Arial" pitchFamily="34" charset="0"/>
                <a:cs typeface="Arial" pitchFamily="34" charset="0"/>
              </a:rPr>
              <a:t>Pet food</a:t>
            </a:r>
          </a:p>
          <a:p>
            <a:pPr lvl="0">
              <a:spcBef>
                <a:spcPts val="500"/>
              </a:spcBef>
            </a:pPr>
            <a:r>
              <a:rPr lang="en-US" sz="2000" dirty="0">
                <a:latin typeface="Arial" pitchFamily="34" charset="0"/>
                <a:cs typeface="Arial" pitchFamily="34" charset="0"/>
              </a:rPr>
              <a:t>Alcoholic beverages</a:t>
            </a:r>
          </a:p>
          <a:p>
            <a:pPr lvl="0">
              <a:spcBef>
                <a:spcPts val="500"/>
              </a:spcBef>
            </a:pPr>
            <a:r>
              <a:rPr lang="en-US" sz="2000" dirty="0">
                <a:latin typeface="Arial" pitchFamily="34" charset="0"/>
                <a:cs typeface="Arial" pitchFamily="34" charset="0"/>
              </a:rPr>
              <a:t>Soda or junk food</a:t>
            </a:r>
          </a:p>
          <a:p>
            <a:pPr lvl="0">
              <a:spcBef>
                <a:spcPts val="500"/>
              </a:spcBef>
            </a:pPr>
            <a:r>
              <a:rPr lang="en-US" sz="2000" dirty="0">
                <a:latin typeface="Arial" pitchFamily="34" charset="0"/>
                <a:cs typeface="Arial" pitchFamily="34" charset="0"/>
              </a:rPr>
              <a:t>Perishable or homemade items</a:t>
            </a:r>
          </a:p>
          <a:p>
            <a:endParaRPr lang="en-US" sz="2000" dirty="0"/>
          </a:p>
          <a:p>
            <a:pPr marL="0" indent="0">
              <a:buNone/>
            </a:pPr>
            <a:endParaRPr lang="en-US" sz="2000"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DA10B707-1872-91F4-7779-EB8580D868DA}"/>
              </a:ext>
            </a:extLst>
          </p:cNvPr>
          <p:cNvSpPr>
            <a:spLocks noGrp="1"/>
          </p:cNvSpPr>
          <p:nvPr>
            <p:ph sz="half" idx="2"/>
          </p:nvPr>
        </p:nvSpPr>
        <p:spPr/>
        <p:txBody>
          <a:bodyPr/>
          <a:lstStyle/>
          <a:p>
            <a:endParaRPr lang="en-US"/>
          </a:p>
        </p:txBody>
      </p:sp>
      <p:pic>
        <p:nvPicPr>
          <p:cNvPr id="4" name="Picture 3">
            <a:extLst>
              <a:ext uri="{FF2B5EF4-FFF2-40B4-BE49-F238E27FC236}">
                <a16:creationId xmlns:a16="http://schemas.microsoft.com/office/drawing/2014/main" id="{8F4F975B-B14C-D0C3-25F5-E3B2E0A54B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148226"/>
            <a:ext cx="2952750" cy="2952750"/>
          </a:xfrm>
          <a:prstGeom prst="rect">
            <a:avLst/>
          </a:prstGeom>
        </p:spPr>
      </p:pic>
      <p:pic>
        <p:nvPicPr>
          <p:cNvPr id="6" name="Picture 5">
            <a:extLst>
              <a:ext uri="{FF2B5EF4-FFF2-40B4-BE49-F238E27FC236}">
                <a16:creationId xmlns:a16="http://schemas.microsoft.com/office/drawing/2014/main" id="{96C5BE21-6F8D-1045-BBC5-A84F700809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3400" y="4228612"/>
            <a:ext cx="3813528" cy="2190750"/>
          </a:xfrm>
          <a:prstGeom prst="rect">
            <a:avLst/>
          </a:prstGeom>
        </p:spPr>
      </p:pic>
    </p:spTree>
    <p:extLst>
      <p:ext uri="{BB962C8B-B14F-4D97-AF65-F5344CB8AC3E}">
        <p14:creationId xmlns:p14="http://schemas.microsoft.com/office/powerpoint/2010/main" val="16137928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Approved Leveling Materials</a:t>
            </a:r>
          </a:p>
        </p:txBody>
      </p:sp>
      <p:sp>
        <p:nvSpPr>
          <p:cNvPr id="11" name="Content Placeholder 10"/>
          <p:cNvSpPr>
            <a:spLocks noGrp="1"/>
          </p:cNvSpPr>
          <p:nvPr>
            <p:ph sz="half" idx="1"/>
          </p:nvPr>
        </p:nvSpPr>
        <p:spPr>
          <a:xfrm>
            <a:off x="622300" y="1524000"/>
            <a:ext cx="3088109" cy="5465599"/>
          </a:xfrm>
        </p:spPr>
        <p:txBody>
          <a:bodyPr>
            <a:spAutoFit/>
          </a:bodyPr>
          <a:lstStyle/>
          <a:p>
            <a:pPr lvl="0">
              <a:spcBef>
                <a:spcPts val="500"/>
              </a:spcBef>
            </a:pPr>
            <a:r>
              <a:rPr lang="en-US" sz="1600" dirty="0">
                <a:latin typeface="Arial" pitchFamily="34" charset="0"/>
                <a:cs typeface="Arial" pitchFamily="34" charset="0"/>
              </a:rPr>
              <a:t> ¼ inch and thinner cardboard, foam-core, </a:t>
            </a:r>
            <a:r>
              <a:rPr lang="en-US" sz="1600" dirty="0" err="1">
                <a:latin typeface="Arial" pitchFamily="34" charset="0"/>
                <a:cs typeface="Arial" pitchFamily="34" charset="0"/>
              </a:rPr>
              <a:t>masonite</a:t>
            </a:r>
            <a:r>
              <a:rPr lang="en-US" sz="1600" dirty="0">
                <a:latin typeface="Arial" pitchFamily="34" charset="0"/>
                <a:cs typeface="Arial" pitchFamily="34" charset="0"/>
              </a:rPr>
              <a:t>, MDF, plywood, and </a:t>
            </a:r>
            <a:r>
              <a:rPr lang="en-US" sz="1600" dirty="0" err="1">
                <a:latin typeface="Arial" pitchFamily="34" charset="0"/>
                <a:cs typeface="Arial" pitchFamily="34" charset="0"/>
              </a:rPr>
              <a:t>plexiglass</a:t>
            </a:r>
            <a:r>
              <a:rPr lang="en-US" sz="1600" dirty="0">
                <a:latin typeface="Arial" pitchFamily="34" charset="0"/>
                <a:cs typeface="Arial" pitchFamily="34" charset="0"/>
              </a:rPr>
              <a:t>.</a:t>
            </a:r>
          </a:p>
          <a:p>
            <a:pPr lvl="0">
              <a:spcBef>
                <a:spcPts val="500"/>
              </a:spcBef>
            </a:pPr>
            <a:r>
              <a:rPr lang="en-US" sz="1600" dirty="0">
                <a:latin typeface="Arial" pitchFamily="34" charset="0"/>
                <a:cs typeface="Arial" pitchFamily="34" charset="0"/>
              </a:rPr>
              <a:t>¼ inch and thinner cardboard tubes, wooden and threaded rods used for alignment.</a:t>
            </a:r>
          </a:p>
          <a:p>
            <a:pPr lvl="0">
              <a:spcBef>
                <a:spcPts val="500"/>
              </a:spcBef>
            </a:pPr>
            <a:r>
              <a:rPr lang="en-US" sz="1600" dirty="0">
                <a:latin typeface="Arial" pitchFamily="34" charset="0"/>
                <a:cs typeface="Arial" pitchFamily="34" charset="0"/>
              </a:rPr>
              <a:t>Velcro, magnets</a:t>
            </a:r>
          </a:p>
          <a:p>
            <a:pPr lvl="0">
              <a:spcBef>
                <a:spcPts val="500"/>
              </a:spcBef>
            </a:pPr>
            <a:r>
              <a:rPr lang="en-US" sz="1600" dirty="0">
                <a:latin typeface="Arial" pitchFamily="34" charset="0"/>
                <a:cs typeface="Arial" pitchFamily="34" charset="0"/>
              </a:rPr>
              <a:t>Clear single and double-faced tape</a:t>
            </a:r>
          </a:p>
          <a:p>
            <a:pPr lvl="0">
              <a:spcBef>
                <a:spcPts val="500"/>
              </a:spcBef>
            </a:pPr>
            <a:r>
              <a:rPr lang="en-US" sz="1600" dirty="0">
                <a:latin typeface="Arial" pitchFamily="34" charset="0"/>
                <a:cs typeface="Arial" pitchFamily="34" charset="0"/>
              </a:rPr>
              <a:t>High-tension rubber bands, nylon string, wire, tie-backs, zip ties</a:t>
            </a:r>
          </a:p>
          <a:p>
            <a:pPr marL="0" lvl="0" indent="0">
              <a:spcBef>
                <a:spcPts val="500"/>
              </a:spcBef>
              <a:buNone/>
            </a:pPr>
            <a:endParaRPr lang="en-US" sz="1600" dirty="0">
              <a:latin typeface="Arial" pitchFamily="34" charset="0"/>
              <a:cs typeface="Arial" pitchFamily="34" charset="0"/>
            </a:endParaRPr>
          </a:p>
          <a:p>
            <a:pPr marL="0" indent="0">
              <a:spcBef>
                <a:spcPts val="500"/>
              </a:spcBef>
              <a:buNone/>
            </a:pPr>
            <a:r>
              <a:rPr lang="en-US" sz="1600" dirty="0">
                <a:latin typeface="Arial" charset="0"/>
              </a:rPr>
              <a:t>Your </a:t>
            </a:r>
            <a:r>
              <a:rPr lang="en-US" sz="1600" dirty="0" err="1">
                <a:latin typeface="Arial" charset="0"/>
              </a:rPr>
              <a:t>canstruction</a:t>
            </a:r>
            <a:r>
              <a:rPr lang="en-US" sz="1600" dirty="0">
                <a:latin typeface="Arial" charset="0"/>
              </a:rPr>
              <a:t> </a:t>
            </a:r>
            <a:r>
              <a:rPr lang="en-US" sz="1600" b="1" dirty="0">
                <a:latin typeface="Arial" charset="0"/>
              </a:rPr>
              <a:t>must </a:t>
            </a:r>
            <a:r>
              <a:rPr lang="en-US" sz="1600" dirty="0">
                <a:latin typeface="Arial" charset="0"/>
              </a:rPr>
              <a:t>be structurally self-supporting in order to be eligible for an award.</a:t>
            </a:r>
          </a:p>
          <a:p>
            <a:pPr>
              <a:spcBef>
                <a:spcPts val="500"/>
              </a:spcBef>
            </a:pPr>
            <a:endParaRPr lang="en-US" sz="1600" dirty="0"/>
          </a:p>
        </p:txBody>
      </p:sp>
      <p:pic>
        <p:nvPicPr>
          <p:cNvPr id="13" name="Content Placeholder 12"/>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886200" y="2590800"/>
            <a:ext cx="3522662" cy="234274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Not-approved Build Items</a:t>
            </a:r>
          </a:p>
        </p:txBody>
      </p:sp>
      <p:sp>
        <p:nvSpPr>
          <p:cNvPr id="14" name="Content Placeholder 13"/>
          <p:cNvSpPr>
            <a:spLocks noGrp="1"/>
          </p:cNvSpPr>
          <p:nvPr>
            <p:ph sz="half" idx="1"/>
          </p:nvPr>
        </p:nvSpPr>
        <p:spPr>
          <a:xfrm>
            <a:off x="609600" y="1447800"/>
            <a:ext cx="3738626" cy="5006499"/>
          </a:xfrm>
        </p:spPr>
        <p:txBody>
          <a:bodyPr wrap="square">
            <a:spAutoFit/>
          </a:bodyPr>
          <a:lstStyle/>
          <a:p>
            <a:pPr lvl="0">
              <a:spcBef>
                <a:spcPts val="500"/>
              </a:spcBef>
            </a:pPr>
            <a:r>
              <a:rPr lang="en-US" sz="2000" dirty="0">
                <a:latin typeface="Arial" pitchFamily="34" charset="0"/>
                <a:cs typeface="Arial" pitchFamily="34" charset="0"/>
              </a:rPr>
              <a:t>2 x 4 boards</a:t>
            </a:r>
          </a:p>
          <a:p>
            <a:pPr lvl="0">
              <a:spcBef>
                <a:spcPts val="500"/>
              </a:spcBef>
            </a:pPr>
            <a:r>
              <a:rPr lang="en-US" sz="2000" dirty="0">
                <a:latin typeface="Arial" pitchFamily="34" charset="0"/>
                <a:cs typeface="Arial" pitchFamily="34" charset="0"/>
              </a:rPr>
              <a:t>Half-inch or thicker plywood</a:t>
            </a:r>
          </a:p>
          <a:p>
            <a:pPr lvl="0">
              <a:spcBef>
                <a:spcPts val="500"/>
              </a:spcBef>
            </a:pPr>
            <a:r>
              <a:rPr lang="en-US" sz="2000" dirty="0">
                <a:latin typeface="Arial" pitchFamily="34" charset="0"/>
                <a:cs typeface="Arial" pitchFamily="34" charset="0"/>
              </a:rPr>
              <a:t>Half-inch or thicker tubing</a:t>
            </a:r>
          </a:p>
          <a:p>
            <a:pPr lvl="0">
              <a:spcBef>
                <a:spcPts val="500"/>
              </a:spcBef>
            </a:pPr>
            <a:r>
              <a:rPr lang="en-US" sz="2000" dirty="0">
                <a:latin typeface="Arial" pitchFamily="34" charset="0"/>
                <a:cs typeface="Arial" pitchFamily="34" charset="0"/>
              </a:rPr>
              <a:t>Sheet metal</a:t>
            </a:r>
          </a:p>
          <a:p>
            <a:pPr lvl="0">
              <a:spcBef>
                <a:spcPts val="500"/>
              </a:spcBef>
            </a:pPr>
            <a:r>
              <a:rPr lang="en-US" sz="2000" dirty="0">
                <a:latin typeface="Arial" pitchFamily="34" charset="0"/>
                <a:cs typeface="Arial" pitchFamily="34" charset="0"/>
              </a:rPr>
              <a:t>Permanent adhesive</a:t>
            </a:r>
          </a:p>
          <a:p>
            <a:pPr lvl="0">
              <a:spcBef>
                <a:spcPts val="500"/>
              </a:spcBef>
            </a:pPr>
            <a:r>
              <a:rPr lang="en-US" sz="2000" dirty="0">
                <a:latin typeface="Arial" pitchFamily="34" charset="0"/>
                <a:cs typeface="Arial" pitchFamily="34" charset="0"/>
              </a:rPr>
              <a:t>Hot glue</a:t>
            </a:r>
          </a:p>
          <a:p>
            <a:pPr lvl="0">
              <a:spcBef>
                <a:spcPts val="500"/>
              </a:spcBef>
            </a:pPr>
            <a:r>
              <a:rPr lang="en-US" sz="2000" dirty="0">
                <a:latin typeface="Arial" pitchFamily="34" charset="0"/>
                <a:cs typeface="Arial" pitchFamily="34" charset="0"/>
              </a:rPr>
              <a:t>No power tools</a:t>
            </a:r>
          </a:p>
          <a:p>
            <a:pPr>
              <a:spcBef>
                <a:spcPts val="500"/>
              </a:spcBef>
              <a:buNone/>
            </a:pPr>
            <a:endParaRPr lang="en-US" sz="2000" dirty="0">
              <a:latin typeface="Arial" charset="0"/>
            </a:endParaRPr>
          </a:p>
          <a:p>
            <a:pPr>
              <a:spcBef>
                <a:spcPts val="500"/>
              </a:spcBef>
              <a:buNone/>
            </a:pPr>
            <a:r>
              <a:rPr lang="en-US" dirty="0">
                <a:latin typeface="Arial" charset="0"/>
              </a:rPr>
              <a:t>Exception:  Some items on the not-approved list may be used as part of your form-work to build your structure. All of the not-approved items must be removed prior to the completion of your structure</a:t>
            </a:r>
          </a:p>
        </p:txBody>
      </p:sp>
      <p:pic>
        <p:nvPicPr>
          <p:cNvPr id="16" name="Picture 2"/>
          <p:cNvPicPr>
            <a:picLocks noGrp="1" noChangeAspect="1" noChangeArrowheads="1"/>
          </p:cNvPicPr>
          <p:nvPr>
            <p:ph sz="half" idx="2"/>
          </p:nvPr>
        </p:nvPicPr>
        <p:blipFill rotWithShape="1">
          <a:blip r:embed="rId3" cstate="screen">
            <a:extLst>
              <a:ext uri="{28A0092B-C50C-407E-A947-70E740481C1C}">
                <a14:useLocalDpi xmlns:a14="http://schemas.microsoft.com/office/drawing/2010/main"/>
              </a:ext>
            </a:extLst>
          </a:blip>
          <a:stretch/>
        </p:blipFill>
        <p:spPr bwMode="auto">
          <a:xfrm>
            <a:off x="4572000" y="1676400"/>
            <a:ext cx="2609088" cy="345643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Props</a:t>
            </a:r>
          </a:p>
        </p:txBody>
      </p:sp>
      <p:sp>
        <p:nvSpPr>
          <p:cNvPr id="14" name="Content Placeholder 13"/>
          <p:cNvSpPr>
            <a:spLocks noGrp="1"/>
          </p:cNvSpPr>
          <p:nvPr>
            <p:ph sz="half" idx="1"/>
          </p:nvPr>
        </p:nvSpPr>
        <p:spPr>
          <a:xfrm>
            <a:off x="609600" y="1564814"/>
            <a:ext cx="2895600" cy="3880772"/>
          </a:xfrm>
        </p:spPr>
        <p:txBody>
          <a:bodyPr>
            <a:normAutofit/>
          </a:bodyPr>
          <a:lstStyle/>
          <a:p>
            <a:pPr lvl="0">
              <a:spcBef>
                <a:spcPts val="500"/>
              </a:spcBef>
            </a:pPr>
            <a:r>
              <a:rPr lang="en-US" sz="2000" i="1" dirty="0">
                <a:latin typeface="Arial" pitchFamily="34" charset="0"/>
                <a:cs typeface="Arial" pitchFamily="34" charset="0"/>
              </a:rPr>
              <a:t>Accessory</a:t>
            </a:r>
            <a:r>
              <a:rPr lang="en-US" sz="2000" dirty="0">
                <a:latin typeface="Arial" pitchFamily="34" charset="0"/>
                <a:cs typeface="Arial" pitchFamily="34" charset="0"/>
              </a:rPr>
              <a:t> props are allowed but discouraged. Props </a:t>
            </a:r>
            <a:r>
              <a:rPr lang="en-US" sz="2000" b="1" u="sng" dirty="0">
                <a:latin typeface="Arial" pitchFamily="34" charset="0"/>
                <a:cs typeface="Arial" pitchFamily="34" charset="0"/>
              </a:rPr>
              <a:t>should not</a:t>
            </a:r>
            <a:r>
              <a:rPr lang="en-US" sz="2000" dirty="0">
                <a:latin typeface="Arial" pitchFamily="34" charset="0"/>
                <a:cs typeface="Arial" pitchFamily="34" charset="0"/>
              </a:rPr>
              <a:t> be a dominating feature of the entry. </a:t>
            </a:r>
          </a:p>
          <a:p>
            <a:pPr lvl="0">
              <a:spcBef>
                <a:spcPts val="500"/>
              </a:spcBef>
            </a:pPr>
            <a:r>
              <a:rPr lang="en-US" sz="2000" dirty="0">
                <a:latin typeface="Arial" pitchFamily="34" charset="0"/>
                <a:cs typeface="Arial" pitchFamily="34" charset="0"/>
              </a:rPr>
              <a:t>Jurors tend to favor structures without props.</a:t>
            </a:r>
          </a:p>
          <a:p>
            <a:pPr>
              <a:spcBef>
                <a:spcPts val="500"/>
              </a:spcBef>
            </a:pPr>
            <a:endParaRPr lang="en-US" sz="2000" dirty="0"/>
          </a:p>
        </p:txBody>
      </p:sp>
      <p:pic>
        <p:nvPicPr>
          <p:cNvPr id="11" name="Picture 2"/>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3657600" y="1930400"/>
            <a:ext cx="3660568" cy="2438400"/>
          </a:xfr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Build-Out Regulations</a:t>
            </a:r>
          </a:p>
        </p:txBody>
      </p:sp>
      <p:sp>
        <p:nvSpPr>
          <p:cNvPr id="12" name="Content Placeholder 11"/>
          <p:cNvSpPr>
            <a:spLocks noGrp="1"/>
          </p:cNvSpPr>
          <p:nvPr>
            <p:ph sz="half" idx="1"/>
          </p:nvPr>
        </p:nvSpPr>
        <p:spPr>
          <a:xfrm>
            <a:off x="672488" y="1600200"/>
            <a:ext cx="3594712" cy="4844916"/>
          </a:xfrm>
        </p:spPr>
        <p:txBody>
          <a:bodyPr wrap="square">
            <a:spAutoFit/>
          </a:bodyPr>
          <a:lstStyle/>
          <a:p>
            <a:pPr>
              <a:spcBef>
                <a:spcPts val="500"/>
              </a:spcBef>
            </a:pPr>
            <a:r>
              <a:rPr lang="en-US" dirty="0">
                <a:latin typeface="Arial" charset="0"/>
              </a:rPr>
              <a:t>Maximum size for structure is 10ft x 10ft x 8ft tall.</a:t>
            </a:r>
          </a:p>
          <a:p>
            <a:pPr>
              <a:spcBef>
                <a:spcPts val="500"/>
              </a:spcBef>
            </a:pPr>
            <a:r>
              <a:rPr lang="en-US" dirty="0">
                <a:latin typeface="Arial" charset="0"/>
              </a:rPr>
              <a:t>Five members of the team are allowed on the carpet at one time; other team members are allowed to assist on site.</a:t>
            </a:r>
          </a:p>
          <a:p>
            <a:pPr>
              <a:spcBef>
                <a:spcPts val="500"/>
              </a:spcBef>
            </a:pPr>
            <a:r>
              <a:rPr lang="en-US" dirty="0">
                <a:latin typeface="Arial" charset="0"/>
              </a:rPr>
              <a:t>You are allowed approximately 6 hours of build time to complete your structure. </a:t>
            </a:r>
          </a:p>
          <a:p>
            <a:pPr>
              <a:spcBef>
                <a:spcPts val="500"/>
              </a:spcBef>
            </a:pPr>
            <a:r>
              <a:rPr lang="en-US" dirty="0">
                <a:latin typeface="Arial" charset="0"/>
              </a:rPr>
              <a:t>Bring all supplies you will need to build your structures. </a:t>
            </a:r>
          </a:p>
          <a:p>
            <a:pPr>
              <a:spcBef>
                <a:spcPts val="500"/>
              </a:spcBef>
            </a:pPr>
            <a:r>
              <a:rPr lang="en-US" dirty="0">
                <a:latin typeface="Arial" charset="0"/>
              </a:rPr>
              <a:t>Leave your area “broom clean”</a:t>
            </a:r>
          </a:p>
          <a:p>
            <a:pPr>
              <a:spcBef>
                <a:spcPts val="500"/>
              </a:spcBef>
            </a:pPr>
            <a:r>
              <a:rPr lang="en-US" dirty="0">
                <a:latin typeface="Arial" charset="0"/>
              </a:rPr>
              <a:t>Take all trash with you and dispose off-site</a:t>
            </a:r>
          </a:p>
        </p:txBody>
      </p:sp>
      <p:pic>
        <p:nvPicPr>
          <p:cNvPr id="14" name="Content Placeholder 13" descr="Untitled.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572000" y="2514600"/>
            <a:ext cx="2731008" cy="2359152"/>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p:txBody>
          <a:bodyPr>
            <a:normAutofit/>
          </a:bodyPr>
          <a:lstStyle/>
          <a:p>
            <a:r>
              <a:rPr lang="en-US" dirty="0"/>
              <a:t>Remember</a:t>
            </a:r>
            <a:r>
              <a:rPr lang="is-IS" dirty="0"/>
              <a:t>…</a:t>
            </a:r>
            <a:endParaRPr lang="en-US" dirty="0"/>
          </a:p>
        </p:txBody>
      </p:sp>
      <p:sp>
        <p:nvSpPr>
          <p:cNvPr id="3" name="Content Placeholder 2"/>
          <p:cNvSpPr>
            <a:spLocks noGrp="1"/>
          </p:cNvSpPr>
          <p:nvPr>
            <p:ph sz="half" idx="1"/>
          </p:nvPr>
        </p:nvSpPr>
        <p:spPr>
          <a:xfrm>
            <a:off x="609600" y="1547742"/>
            <a:ext cx="3088109" cy="3880772"/>
          </a:xfrm>
        </p:spPr>
        <p:txBody>
          <a:bodyPr>
            <a:normAutofit/>
          </a:bodyPr>
          <a:lstStyle/>
          <a:p>
            <a:pPr>
              <a:spcBef>
                <a:spcPts val="500"/>
              </a:spcBef>
            </a:pPr>
            <a:r>
              <a:rPr lang="en-US" sz="2400" dirty="0"/>
              <a:t>Easily identifiable</a:t>
            </a:r>
          </a:p>
          <a:p>
            <a:pPr>
              <a:spcBef>
                <a:spcPts val="500"/>
              </a:spcBef>
            </a:pPr>
            <a:r>
              <a:rPr lang="en-US" sz="2400" dirty="0"/>
              <a:t>All cans</a:t>
            </a:r>
          </a:p>
          <a:p>
            <a:pPr>
              <a:spcBef>
                <a:spcPts val="500"/>
              </a:spcBef>
            </a:pPr>
            <a:r>
              <a:rPr lang="en-US" sz="2400" dirty="0"/>
              <a:t>Colorful</a:t>
            </a:r>
          </a:p>
          <a:p>
            <a:pPr>
              <a:spcBef>
                <a:spcPts val="500"/>
              </a:spcBef>
            </a:pPr>
            <a:r>
              <a:rPr lang="en-US" sz="2400" dirty="0"/>
              <a:t>Simplistic</a:t>
            </a:r>
          </a:p>
          <a:p>
            <a:pPr>
              <a:spcBef>
                <a:spcPts val="500"/>
              </a:spcBef>
            </a:pPr>
            <a:r>
              <a:rPr lang="en-US" sz="2400" dirty="0"/>
              <a:t>Photogenic</a:t>
            </a:r>
          </a:p>
          <a:p>
            <a:pPr>
              <a:spcBef>
                <a:spcPts val="500"/>
              </a:spcBef>
            </a:pPr>
            <a:r>
              <a:rPr lang="en-US" sz="2400" dirty="0"/>
              <a:t>Powerful Mission Statement</a:t>
            </a:r>
          </a:p>
          <a:p>
            <a:pPr marL="0" indent="0">
              <a:spcBef>
                <a:spcPts val="500"/>
              </a:spcBef>
              <a:buNone/>
            </a:pPr>
            <a:endParaRPr lang="en-US" sz="2400" dirty="0"/>
          </a:p>
          <a:p>
            <a:pPr marL="0" indent="0">
              <a:spcBef>
                <a:spcPts val="500"/>
              </a:spcBef>
              <a:buNone/>
            </a:pPr>
            <a:r>
              <a:rPr lang="en-US" sz="2400" dirty="0"/>
              <a:t>And</a:t>
            </a:r>
            <a:r>
              <a:rPr lang="is-IS" sz="2400" dirty="0"/>
              <a:t>…</a:t>
            </a:r>
            <a:r>
              <a:rPr lang="en-US" sz="2400" dirty="0"/>
              <a:t>No Power Tools!</a:t>
            </a:r>
          </a:p>
        </p:txBody>
      </p:sp>
      <p:pic>
        <p:nvPicPr>
          <p:cNvPr id="4" name="Content Placeholder 3" descr="canstruction-winner-2013-2014-best-meal.jpg"/>
          <p:cNvPicPr>
            <a:picLocks noGrp="1" noChangeAspect="1"/>
          </p:cNvPicPr>
          <p:nvPr>
            <p:ph sz="half" idx="2"/>
          </p:nvPr>
        </p:nvPicPr>
        <p:blipFill>
          <a:blip r:embed="rId3" cstate="screen">
            <a:extLst>
              <a:ext uri="{28A0092B-C50C-407E-A947-70E740481C1C}">
                <a14:useLocalDpi xmlns:a14="http://schemas.microsoft.com/office/drawing/2010/main"/>
              </a:ext>
            </a:extLst>
          </a:blip>
          <a:stretch>
            <a:fillRect/>
          </a:stretch>
        </p:blipFill>
        <p:spPr>
          <a:xfrm>
            <a:off x="4191000" y="2160589"/>
            <a:ext cx="3089275" cy="2655079"/>
          </a:xfrm>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6736" y="4175850"/>
            <a:ext cx="4876800" cy="830489"/>
          </a:xfrm>
        </p:spPr>
        <p:txBody>
          <a:bodyPr>
            <a:normAutofit/>
          </a:bodyPr>
          <a:lstStyle/>
          <a:p>
            <a:pPr algn="ctr"/>
            <a:r>
              <a:rPr lang="en-US" sz="4400" dirty="0"/>
              <a:t>Logistics</a:t>
            </a:r>
          </a:p>
        </p:txBody>
      </p:sp>
      <p:grpSp>
        <p:nvGrpSpPr>
          <p:cNvPr id="8" name="Group 7"/>
          <p:cNvGrpSpPr/>
          <p:nvPr/>
        </p:nvGrpSpPr>
        <p:grpSpPr>
          <a:xfrm>
            <a:off x="2197072" y="5181600"/>
            <a:ext cx="4356128" cy="1279072"/>
            <a:chOff x="4495800" y="2133600"/>
            <a:chExt cx="4356128" cy="1279072"/>
          </a:xfrm>
        </p:grpSpPr>
        <p:pic>
          <p:nvPicPr>
            <p:cNvPr id="4" name="Picture 45" descr="I:\Accounting\DOWA\Actg\Kim\SDA\CANSTRUCTION\2012\Logos &amp; Graphics\canstruction new logo 201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95800" y="2133600"/>
              <a:ext cx="4356128" cy="127907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p:nvPr/>
          </p:nvSpPr>
          <p:spPr bwMode="auto">
            <a:xfrm>
              <a:off x="5943600" y="2971800"/>
              <a:ext cx="1978706" cy="307777"/>
            </a:xfrm>
            <a:prstGeom prst="rect">
              <a:avLst/>
            </a:prstGeom>
            <a:noFill/>
          </p:spPr>
          <p:txBody>
            <a:bodyPr wrap="square">
              <a:spAutoFit/>
            </a:bodyPr>
            <a:lstStyle/>
            <a:p>
              <a:pPr>
                <a:defRPr/>
              </a:pPr>
              <a:r>
                <a:rPr lang="en-US" sz="1400" kern="1300" spc="200" dirty="0">
                  <a:solidFill>
                    <a:srgbClr val="D3222A"/>
                  </a:solidFill>
                  <a:latin typeface="Gotham-Medium" pitchFamily="2" charset="0"/>
                </a:rPr>
                <a:t>PORTLAND</a:t>
              </a:r>
            </a:p>
          </p:txBody>
        </p:sp>
      </p:grpSp>
      <p:pic>
        <p:nvPicPr>
          <p:cNvPr id="3" name="Picture 2" descr="CaptainAmericaIntel.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33600" y="304800"/>
            <a:ext cx="4424362" cy="3657600"/>
          </a:xfrm>
          <a:prstGeom prst="rect">
            <a:avLst/>
          </a:prstGeom>
        </p:spPr>
      </p:pic>
    </p:spTree>
    <p:extLst>
      <p:ext uri="{BB962C8B-B14F-4D97-AF65-F5344CB8AC3E}">
        <p14:creationId xmlns:p14="http://schemas.microsoft.com/office/powerpoint/2010/main" val="2170796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 Outline</a:t>
            </a:r>
          </a:p>
        </p:txBody>
      </p:sp>
      <p:sp>
        <p:nvSpPr>
          <p:cNvPr id="3" name="Content Placeholder 2"/>
          <p:cNvSpPr>
            <a:spLocks noGrp="1"/>
          </p:cNvSpPr>
          <p:nvPr>
            <p:ph sz="half" idx="1"/>
          </p:nvPr>
        </p:nvSpPr>
        <p:spPr>
          <a:xfrm>
            <a:off x="533400" y="1447800"/>
            <a:ext cx="4185044" cy="4800600"/>
          </a:xfrm>
        </p:spPr>
        <p:txBody>
          <a:bodyPr>
            <a:normAutofit/>
          </a:bodyPr>
          <a:lstStyle/>
          <a:p>
            <a:r>
              <a:rPr lang="en-US" dirty="0"/>
              <a:t>Teaming &amp; Partnering</a:t>
            </a:r>
          </a:p>
          <a:p>
            <a:r>
              <a:rPr lang="en-US" dirty="0"/>
              <a:t>Submittals</a:t>
            </a:r>
          </a:p>
          <a:p>
            <a:r>
              <a:rPr lang="en-US" dirty="0"/>
              <a:t>Pre-build</a:t>
            </a:r>
          </a:p>
          <a:p>
            <a:r>
              <a:rPr lang="en-US" dirty="0"/>
              <a:t>Transport Food</a:t>
            </a:r>
          </a:p>
          <a:p>
            <a:r>
              <a:rPr lang="en-US" dirty="0"/>
              <a:t>Build-out</a:t>
            </a:r>
          </a:p>
          <a:p>
            <a:pPr lvl="1"/>
            <a:r>
              <a:rPr lang="en-US" dirty="0"/>
              <a:t>Schedule</a:t>
            </a:r>
          </a:p>
          <a:p>
            <a:r>
              <a:rPr lang="en-US" sz="2800" dirty="0"/>
              <a:t>Gala and Awards Ceremony</a:t>
            </a:r>
            <a:endParaRPr lang="en-US" dirty="0"/>
          </a:p>
          <a:p>
            <a:r>
              <a:rPr lang="en-US" dirty="0" err="1"/>
              <a:t>DeCanstruction</a:t>
            </a:r>
            <a:endParaRPr lang="en-US" dirty="0"/>
          </a:p>
          <a:p>
            <a:pPr marL="0" indent="0">
              <a:buNone/>
            </a:pPr>
            <a:endParaRPr lang="en-US" sz="21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1066800"/>
            <a:ext cx="4199467" cy="23622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0" y="3710781"/>
            <a:ext cx="4185044" cy="2787239"/>
          </a:xfrm>
          <a:prstGeom prst="rect">
            <a:avLst/>
          </a:prstGeom>
        </p:spPr>
      </p:pic>
    </p:spTree>
    <p:extLst>
      <p:ext uri="{BB962C8B-B14F-4D97-AF65-F5344CB8AC3E}">
        <p14:creationId xmlns:p14="http://schemas.microsoft.com/office/powerpoint/2010/main" val="27983922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143000" y="4419600"/>
            <a:ext cx="3169425" cy="1732923"/>
          </a:xfrm>
          <a:prstGeom prst="rect">
            <a:avLst/>
          </a:prstGeom>
        </p:spPr>
      </p:pic>
      <p:sp>
        <p:nvSpPr>
          <p:cNvPr id="2" name="Title 1"/>
          <p:cNvSpPr>
            <a:spLocks noGrp="1"/>
          </p:cNvSpPr>
          <p:nvPr>
            <p:ph type="title"/>
          </p:nvPr>
        </p:nvSpPr>
        <p:spPr/>
        <p:txBody>
          <a:bodyPr/>
          <a:lstStyle/>
          <a:p>
            <a:pPr lvl="0"/>
            <a:r>
              <a:rPr lang="en-US" dirty="0"/>
              <a:t>Teaming &amp; Partnering</a:t>
            </a:r>
          </a:p>
        </p:txBody>
      </p:sp>
      <p:sp>
        <p:nvSpPr>
          <p:cNvPr id="3" name="Content Placeholder 2"/>
          <p:cNvSpPr>
            <a:spLocks noGrp="1"/>
          </p:cNvSpPr>
          <p:nvPr>
            <p:ph sz="half" idx="1"/>
          </p:nvPr>
        </p:nvSpPr>
        <p:spPr>
          <a:xfrm>
            <a:off x="457200" y="1447800"/>
            <a:ext cx="4038600" cy="4525963"/>
          </a:xfrm>
        </p:spPr>
        <p:txBody>
          <a:bodyPr/>
          <a:lstStyle/>
          <a:p>
            <a:pPr marL="285750" lvl="1">
              <a:buFont typeface="Arial" panose="020B0604020202020204" pitchFamily="34" charset="0"/>
              <a:buChar char="•"/>
            </a:pPr>
            <a:r>
              <a:rPr lang="en-US" dirty="0"/>
              <a:t>Participating members</a:t>
            </a:r>
          </a:p>
          <a:p>
            <a:pPr marL="285750" lvl="1">
              <a:buFont typeface="Arial" panose="020B0604020202020204" pitchFamily="34" charset="0"/>
              <a:buChar char="•"/>
            </a:pPr>
            <a:r>
              <a:rPr lang="en-US" dirty="0"/>
              <a:t>Clients/Consultants</a:t>
            </a:r>
          </a:p>
          <a:p>
            <a:pPr marL="285750" lvl="1">
              <a:buFont typeface="Arial" panose="020B0604020202020204" pitchFamily="34" charset="0"/>
              <a:buChar char="•"/>
            </a:pPr>
            <a:r>
              <a:rPr lang="en-US" dirty="0"/>
              <a:t>Build relationships</a:t>
            </a:r>
          </a:p>
          <a:p>
            <a:pPr marL="285750" lvl="1">
              <a:buFont typeface="Arial" panose="020B0604020202020204" pitchFamily="34" charset="0"/>
              <a:buChar char="•"/>
            </a:pPr>
            <a:r>
              <a:rPr lang="en-US" dirty="0"/>
              <a:t>Regular meetings</a:t>
            </a:r>
          </a:p>
          <a:p>
            <a:pPr marL="285750" lvl="1">
              <a:buFont typeface="Arial" panose="020B0604020202020204" pitchFamily="34" charset="0"/>
              <a:buChar char="•"/>
            </a:pPr>
            <a:endParaRPr lang="en-US" dirty="0"/>
          </a:p>
          <a:p>
            <a:pPr marL="285750" lvl="1">
              <a:buFont typeface="Arial" panose="020B0604020202020204" pitchFamily="34" charset="0"/>
              <a:buChar char="•"/>
            </a:pPr>
            <a:endParaRPr lang="en-US" dirty="0"/>
          </a:p>
        </p:txBody>
      </p:sp>
      <p:pic>
        <p:nvPicPr>
          <p:cNvPr id="7" name="Content Placeholder 6">
            <a:extLst>
              <a:ext uri="{FF2B5EF4-FFF2-40B4-BE49-F238E27FC236}">
                <a16:creationId xmlns:a16="http://schemas.microsoft.com/office/drawing/2014/main" id="{CB5BBCD8-BDA0-31BE-47B4-A348EFD4998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93323" y="1798638"/>
            <a:ext cx="2247900" cy="2752725"/>
          </a:xfrm>
          <a:prstGeom prst="rect">
            <a:avLst/>
          </a:prstGeom>
        </p:spPr>
      </p:pic>
    </p:spTree>
    <p:extLst>
      <p:ext uri="{BB962C8B-B14F-4D97-AF65-F5344CB8AC3E}">
        <p14:creationId xmlns:p14="http://schemas.microsoft.com/office/powerpoint/2010/main" val="37524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Participate?</a:t>
            </a:r>
          </a:p>
        </p:txBody>
      </p:sp>
      <p:sp>
        <p:nvSpPr>
          <p:cNvPr id="3" name="Content Placeholder 2"/>
          <p:cNvSpPr>
            <a:spLocks noGrp="1"/>
          </p:cNvSpPr>
          <p:nvPr>
            <p:ph sz="half" idx="1"/>
          </p:nvPr>
        </p:nvSpPr>
        <p:spPr>
          <a:xfrm>
            <a:off x="609600" y="1524000"/>
            <a:ext cx="3200400" cy="4780796"/>
          </a:xfrm>
        </p:spPr>
        <p:txBody>
          <a:bodyPr wrap="square">
            <a:spAutoFit/>
          </a:bodyPr>
          <a:lstStyle/>
          <a:p>
            <a:r>
              <a:rPr lang="en-US" sz="2400" dirty="0"/>
              <a:t>Help fight the growing hunger problem in our area</a:t>
            </a:r>
          </a:p>
          <a:p>
            <a:r>
              <a:rPr lang="en-US" sz="2400" dirty="0"/>
              <a:t>To give young professionals hands on experience in design</a:t>
            </a:r>
          </a:p>
          <a:p>
            <a:r>
              <a:rPr lang="en-US" sz="2400" dirty="0"/>
              <a:t>Company team building, networking and firm exposure</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7467" b="12534"/>
          <a:stretch/>
        </p:blipFill>
        <p:spPr>
          <a:xfrm>
            <a:off x="4114800" y="2209800"/>
            <a:ext cx="3920255" cy="3136204"/>
          </a:xfrm>
          <a:prstGeom prst="rect">
            <a:avLst/>
          </a:prstGeom>
        </p:spPr>
      </p:pic>
    </p:spTree>
    <p:extLst>
      <p:ext uri="{BB962C8B-B14F-4D97-AF65-F5344CB8AC3E}">
        <p14:creationId xmlns:p14="http://schemas.microsoft.com/office/powerpoint/2010/main" val="14474580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Submissions Schedule</a:t>
            </a:r>
          </a:p>
        </p:txBody>
      </p:sp>
      <p:sp>
        <p:nvSpPr>
          <p:cNvPr id="2" name="Content Placeholder 1"/>
          <p:cNvSpPr>
            <a:spLocks noGrp="1"/>
          </p:cNvSpPr>
          <p:nvPr>
            <p:ph idx="1"/>
          </p:nvPr>
        </p:nvSpPr>
        <p:spPr>
          <a:xfrm>
            <a:off x="152400" y="1371600"/>
            <a:ext cx="8686800" cy="5105400"/>
          </a:xfrm>
        </p:spPr>
        <p:txBody>
          <a:bodyPr>
            <a:noAutofit/>
          </a:bodyPr>
          <a:lstStyle/>
          <a:p>
            <a:pPr marL="2170113" indent="-2170113">
              <a:lnSpc>
                <a:spcPct val="130000"/>
              </a:lnSpc>
              <a:buNone/>
              <a:tabLst>
                <a:tab pos="2170113" algn="l"/>
              </a:tabLst>
            </a:pPr>
            <a:r>
              <a:rPr lang="en-US" sz="1600" b="1" dirty="0"/>
              <a:t>Deadline for Entry: </a:t>
            </a:r>
            <a:r>
              <a:rPr lang="en-US" sz="1600" dirty="0"/>
              <a:t>	Friday, May 24, 2024</a:t>
            </a:r>
            <a:br>
              <a:rPr lang="en-US" sz="1600" dirty="0"/>
            </a:br>
            <a:r>
              <a:rPr lang="en-US" sz="1600" dirty="0"/>
              <a:t>(Entry fee and form is due to secure your spot in the event)</a:t>
            </a:r>
          </a:p>
          <a:p>
            <a:pPr marL="2170113" indent="-2170113">
              <a:lnSpc>
                <a:spcPct val="130000"/>
              </a:lnSpc>
              <a:buNone/>
              <a:tabLst>
                <a:tab pos="2170113" algn="l"/>
              </a:tabLst>
            </a:pPr>
            <a:r>
              <a:rPr lang="en-US" sz="1600" b="1" dirty="0"/>
              <a:t>Submittal No. 1: </a:t>
            </a:r>
            <a:r>
              <a:rPr lang="en-US" sz="1600" dirty="0"/>
              <a:t>	Friday, June 21, 2024</a:t>
            </a:r>
            <a:br>
              <a:rPr lang="en-US" sz="1600" dirty="0"/>
            </a:br>
            <a:r>
              <a:rPr lang="en-US" sz="1600" dirty="0"/>
              <a:t>(Include: 1. Name of each participating company, 2. Structure Idea: Just send text description to ensure there are no duplicate structures—1st come 1st served, 3. Firm “handles”, 4. Firm Logos)</a:t>
            </a:r>
          </a:p>
          <a:p>
            <a:pPr marL="2170113" indent="-2170113">
              <a:lnSpc>
                <a:spcPct val="130000"/>
              </a:lnSpc>
              <a:buNone/>
              <a:tabLst>
                <a:tab pos="2170113" algn="l"/>
              </a:tabLst>
            </a:pPr>
            <a:r>
              <a:rPr lang="en-US" sz="1600" b="1" dirty="0"/>
              <a:t>Submittal No. 2: </a:t>
            </a:r>
            <a:r>
              <a:rPr lang="en-US" sz="1600" dirty="0"/>
              <a:t>	Friday, July 19, 2024</a:t>
            </a:r>
            <a:br>
              <a:rPr lang="en-US" sz="1600" dirty="0"/>
            </a:br>
            <a:r>
              <a:rPr lang="en-US" sz="1600" dirty="0"/>
              <a:t>(Include: 1. Structure Title, 2. Sketch of structure, 3. Structure Dimensions, 4. Mission Statement, 5. Structure requests, 6. Firm names for 2024 T-Shirt)</a:t>
            </a:r>
          </a:p>
          <a:p>
            <a:pPr marL="2170113" indent="-2170113">
              <a:lnSpc>
                <a:spcPct val="130000"/>
              </a:lnSpc>
              <a:buNone/>
              <a:tabLst>
                <a:tab pos="2170113" algn="l"/>
              </a:tabLst>
            </a:pPr>
            <a:r>
              <a:rPr lang="en-US" sz="1600" b="1" dirty="0"/>
              <a:t>Submittal No. 3: </a:t>
            </a:r>
            <a:r>
              <a:rPr lang="en-US" sz="1600" dirty="0"/>
              <a:t>	Friday, August 23, 2024</a:t>
            </a:r>
            <a:br>
              <a:rPr lang="en-US" sz="1600" dirty="0"/>
            </a:br>
            <a:r>
              <a:rPr lang="en-US" sz="1600" dirty="0"/>
              <a:t>(Include: 1. Grocery List: type of can food, 2. Total Can Count, 3. Sponsor info for “Special Thanks” section, 4. Address of food pickup location, 5. Names and e-mail of all team members, 6. T-Shirt sizes/order extra, 7. Misc. other)</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GP4083.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16876" y="3276600"/>
            <a:ext cx="1850924" cy="2764961"/>
          </a:xfrm>
          <a:prstGeom prst="rect">
            <a:avLst/>
          </a:prstGeom>
        </p:spPr>
      </p:pic>
      <p:sp>
        <p:nvSpPr>
          <p:cNvPr id="2" name="Title 1"/>
          <p:cNvSpPr>
            <a:spLocks noGrp="1"/>
          </p:cNvSpPr>
          <p:nvPr>
            <p:ph type="title"/>
          </p:nvPr>
        </p:nvSpPr>
        <p:spPr/>
        <p:txBody>
          <a:bodyPr/>
          <a:lstStyle/>
          <a:p>
            <a:r>
              <a:rPr lang="en-US" dirty="0"/>
              <a:t>Pre-build</a:t>
            </a:r>
          </a:p>
        </p:txBody>
      </p:sp>
      <p:sp>
        <p:nvSpPr>
          <p:cNvPr id="12" name="Content Placeholder 11"/>
          <p:cNvSpPr>
            <a:spLocks noGrp="1"/>
          </p:cNvSpPr>
          <p:nvPr>
            <p:ph sz="half" idx="2"/>
          </p:nvPr>
        </p:nvSpPr>
        <p:spPr>
          <a:xfrm>
            <a:off x="457200" y="1447800"/>
            <a:ext cx="6629400" cy="4525963"/>
          </a:xfrm>
        </p:spPr>
        <p:txBody>
          <a:bodyPr>
            <a:normAutofit/>
          </a:bodyPr>
          <a:lstStyle/>
          <a:p>
            <a:pPr marL="347663" indent="-347663"/>
            <a:r>
              <a:rPr lang="en-US" dirty="0"/>
              <a:t>Test the Design</a:t>
            </a:r>
          </a:p>
          <a:p>
            <a:pPr marL="347663" indent="-347663"/>
            <a:r>
              <a:rPr lang="en-US" dirty="0"/>
              <a:t>Confirm your supply</a:t>
            </a:r>
          </a:p>
          <a:p>
            <a:pPr marL="747713" lvl="1" indent="-347663">
              <a:buFont typeface="Arial" panose="020B0604020202020204" pitchFamily="34" charset="0"/>
              <a:buChar char="•"/>
            </a:pPr>
            <a:r>
              <a:rPr lang="en-US" dirty="0"/>
              <a:t>change of label, enough at one store…</a:t>
            </a:r>
          </a:p>
          <a:p>
            <a:pPr marL="347663" indent="-347663"/>
            <a:r>
              <a:rPr lang="en-US" dirty="0"/>
              <a:t>Prepare building materials </a:t>
            </a:r>
          </a:p>
          <a:p>
            <a:pPr marL="747713" lvl="1" indent="-347663">
              <a:buFont typeface="Arial" panose="020B0604020202020204" pitchFamily="34" charset="0"/>
              <a:buChar char="•"/>
            </a:pPr>
            <a:r>
              <a:rPr lang="en-US" dirty="0"/>
              <a:t>pre-cut leveling devices (foam core, </a:t>
            </a:r>
            <a:r>
              <a:rPr lang="en-US" dirty="0" err="1"/>
              <a:t>plexiglass</a:t>
            </a:r>
            <a:r>
              <a:rPr lang="en-US" dirty="0"/>
              <a:t>, cardboard…)</a:t>
            </a:r>
          </a:p>
          <a:p>
            <a:r>
              <a:rPr lang="en-US" dirty="0"/>
              <a:t>Minimum partial pre-build</a:t>
            </a:r>
          </a:p>
          <a:p>
            <a:r>
              <a:rPr lang="en-US" dirty="0"/>
              <a:t>Complete 3-4 weeks before build-out</a:t>
            </a:r>
          </a:p>
          <a:p>
            <a:endParaRPr lang="en-US" dirty="0"/>
          </a:p>
          <a:p>
            <a:endParaRPr lang="en-US" dirty="0"/>
          </a:p>
        </p:txBody>
      </p:sp>
      <p:pic>
        <p:nvPicPr>
          <p:cNvPr id="13" name="Content Placeholder 12" descr="IMGP4065.JPG"/>
          <p:cNvPicPr>
            <a:picLocks noGrp="1" noChangeAspect="1"/>
          </p:cNvPicPr>
          <p:nvPr>
            <p:ph sz="half" idx="1"/>
          </p:nvPr>
        </p:nvPicPr>
        <p:blipFill>
          <a:blip r:embed="rId4" cstate="screen">
            <a:extLst>
              <a:ext uri="{28A0092B-C50C-407E-A947-70E740481C1C}">
                <a14:useLocalDpi xmlns:a14="http://schemas.microsoft.com/office/drawing/2010/main"/>
              </a:ext>
            </a:extLst>
          </a:blip>
          <a:stretch>
            <a:fillRect/>
          </a:stretch>
        </p:blipFill>
        <p:spPr>
          <a:xfrm>
            <a:off x="7216876" y="498158"/>
            <a:ext cx="1845842" cy="275492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a:t>Transport Food</a:t>
            </a:r>
          </a:p>
        </p:txBody>
      </p:sp>
      <p:sp>
        <p:nvSpPr>
          <p:cNvPr id="6" name="Content Placeholder 2"/>
          <p:cNvSpPr txBox="1">
            <a:spLocks/>
          </p:cNvSpPr>
          <p:nvPr/>
        </p:nvSpPr>
        <p:spPr>
          <a:xfrm>
            <a:off x="457199" y="1500664"/>
            <a:ext cx="4967415" cy="4525963"/>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defTabSz="457200">
              <a:lnSpc>
                <a:spcPct val="90000"/>
              </a:lnSpc>
              <a:spcBef>
                <a:spcPts val="2400"/>
              </a:spcBef>
              <a:buClr>
                <a:schemeClr val="accent1"/>
              </a:buClr>
              <a:buSzPct val="80000"/>
              <a:buFont typeface="Wingdings 3" charset="2"/>
              <a:buChar char=""/>
            </a:pPr>
            <a:r>
              <a:rPr lang="en-US" sz="2600" dirty="0">
                <a:solidFill>
                  <a:schemeClr val="tx1">
                    <a:lumMod val="75000"/>
                    <a:lumOff val="25000"/>
                  </a:schemeClr>
                </a:solidFill>
              </a:rPr>
              <a:t>Pre-build first</a:t>
            </a:r>
          </a:p>
          <a:p>
            <a:pPr defTabSz="457200">
              <a:lnSpc>
                <a:spcPct val="90000"/>
              </a:lnSpc>
              <a:spcBef>
                <a:spcPts val="2400"/>
              </a:spcBef>
              <a:buClr>
                <a:schemeClr val="accent1"/>
              </a:buClr>
              <a:buSzPct val="80000"/>
              <a:buFont typeface="Wingdings 3" charset="2"/>
              <a:buChar char=""/>
            </a:pPr>
            <a:r>
              <a:rPr lang="en-US" sz="2600" dirty="0">
                <a:solidFill>
                  <a:schemeClr val="tx1">
                    <a:lumMod val="75000"/>
                    <a:lumOff val="25000"/>
                  </a:schemeClr>
                </a:solidFill>
              </a:rPr>
              <a:t>Repack food on pallet no higher than 4 feet high for pickup</a:t>
            </a:r>
          </a:p>
          <a:p>
            <a:pPr defTabSz="457200">
              <a:lnSpc>
                <a:spcPct val="90000"/>
              </a:lnSpc>
              <a:spcBef>
                <a:spcPts val="2400"/>
              </a:spcBef>
              <a:buClr>
                <a:schemeClr val="accent1"/>
              </a:buClr>
              <a:buSzPct val="80000"/>
              <a:buFont typeface="Wingdings 3" charset="2"/>
              <a:buChar char=""/>
            </a:pPr>
            <a:r>
              <a:rPr lang="en-US" sz="2600" dirty="0">
                <a:solidFill>
                  <a:schemeClr val="tx1">
                    <a:lumMod val="75000"/>
                    <a:lumOff val="25000"/>
                  </a:schemeClr>
                </a:solidFill>
              </a:rPr>
              <a:t>Don’t miss OFB transport </a:t>
            </a:r>
          </a:p>
          <a:p>
            <a:pPr lvl="1">
              <a:spcBef>
                <a:spcPts val="2400"/>
              </a:spcBef>
            </a:pPr>
            <a:r>
              <a:rPr lang="en-US" dirty="0"/>
              <a:t>From only ONE location (grocery store, your office…)</a:t>
            </a:r>
          </a:p>
          <a:p>
            <a:pPr lvl="1">
              <a:spcBef>
                <a:spcPts val="2400"/>
              </a:spcBef>
            </a:pPr>
            <a:r>
              <a:rPr lang="en-US" dirty="0"/>
              <a:t>Plan for two-three weeks before build-out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614" y="1313862"/>
            <a:ext cx="3450166" cy="230298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9344" y="4921739"/>
            <a:ext cx="4005436" cy="1622572"/>
          </a:xfrm>
          <a:prstGeom prst="rect">
            <a:avLst/>
          </a:prstGeom>
        </p:spPr>
      </p:pic>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US" dirty="0"/>
              <a:t>Build-Out</a:t>
            </a:r>
          </a:p>
        </p:txBody>
      </p:sp>
      <p:sp>
        <p:nvSpPr>
          <p:cNvPr id="11" name="Content Placeholder 10"/>
          <p:cNvSpPr>
            <a:spLocks noGrp="1"/>
          </p:cNvSpPr>
          <p:nvPr>
            <p:ph sz="half" idx="1"/>
          </p:nvPr>
        </p:nvSpPr>
        <p:spPr>
          <a:xfrm>
            <a:off x="445770" y="1600200"/>
            <a:ext cx="5764530" cy="4525963"/>
          </a:xfrm>
        </p:spPr>
        <p:txBody>
          <a:bodyPr>
            <a:normAutofit/>
          </a:bodyPr>
          <a:lstStyle/>
          <a:p>
            <a:pPr lvl="0"/>
            <a:r>
              <a:rPr lang="en-US" dirty="0">
                <a:latin typeface="Arial" pitchFamily="34" charset="0"/>
                <a:cs typeface="Arial" pitchFamily="34" charset="0"/>
              </a:rPr>
              <a:t>Five team members</a:t>
            </a:r>
          </a:p>
          <a:p>
            <a:pPr lvl="0"/>
            <a:r>
              <a:rPr lang="en-US" dirty="0">
                <a:latin typeface="Arial" pitchFamily="34" charset="0"/>
                <a:cs typeface="Arial" pitchFamily="34" charset="0"/>
              </a:rPr>
              <a:t>Supplies</a:t>
            </a:r>
          </a:p>
          <a:p>
            <a:pPr lvl="1">
              <a:spcBef>
                <a:spcPts val="600"/>
              </a:spcBef>
              <a:buFont typeface="Arial" panose="020B0604020202020204" pitchFamily="34" charset="0"/>
              <a:buChar char="•"/>
            </a:pPr>
            <a:r>
              <a:rPr lang="en-US" dirty="0">
                <a:latin typeface="Arial" pitchFamily="34" charset="0"/>
                <a:cs typeface="Arial" pitchFamily="34" charset="0"/>
              </a:rPr>
              <a:t>leveling devices</a:t>
            </a:r>
          </a:p>
          <a:p>
            <a:pPr lvl="1">
              <a:spcBef>
                <a:spcPts val="600"/>
              </a:spcBef>
              <a:buFont typeface="Arial" panose="020B0604020202020204" pitchFamily="34" charset="0"/>
              <a:buChar char="•"/>
            </a:pPr>
            <a:r>
              <a:rPr lang="en-US" dirty="0">
                <a:latin typeface="Arial" pitchFamily="34" charset="0"/>
                <a:cs typeface="Arial" pitchFamily="34" charset="0"/>
              </a:rPr>
              <a:t>ladder</a:t>
            </a:r>
          </a:p>
          <a:p>
            <a:pPr lvl="1">
              <a:spcBef>
                <a:spcPts val="600"/>
              </a:spcBef>
              <a:buFont typeface="Arial" panose="020B0604020202020204" pitchFamily="34" charset="0"/>
              <a:buChar char="•"/>
            </a:pPr>
            <a:r>
              <a:rPr lang="en-US" dirty="0">
                <a:latin typeface="Arial" pitchFamily="34" charset="0"/>
                <a:cs typeface="Arial" pitchFamily="34" charset="0"/>
              </a:rPr>
              <a:t>clear tape (leave on can)</a:t>
            </a:r>
          </a:p>
          <a:p>
            <a:pPr lvl="1">
              <a:spcBef>
                <a:spcPts val="600"/>
              </a:spcBef>
              <a:buFont typeface="Arial" panose="020B0604020202020204" pitchFamily="34" charset="0"/>
              <a:buChar char="•"/>
            </a:pPr>
            <a:r>
              <a:rPr lang="en-US" dirty="0">
                <a:latin typeface="Arial" pitchFamily="34" charset="0"/>
                <a:cs typeface="Arial" pitchFamily="34" charset="0"/>
              </a:rPr>
              <a:t>box cutter</a:t>
            </a:r>
          </a:p>
          <a:p>
            <a:r>
              <a:rPr lang="en-US" dirty="0">
                <a:latin typeface="Arial" pitchFamily="34" charset="0"/>
                <a:cs typeface="Arial" pitchFamily="34" charset="0"/>
              </a:rPr>
              <a:t>Take out what you brought in</a:t>
            </a:r>
          </a:p>
          <a:p>
            <a:r>
              <a:rPr lang="en-US" dirty="0">
                <a:latin typeface="Arial" pitchFamily="34" charset="0"/>
                <a:cs typeface="Arial" pitchFamily="34" charset="0"/>
              </a:rPr>
              <a:t>Eat in designated eating areas</a:t>
            </a:r>
          </a:p>
          <a:p>
            <a:r>
              <a:rPr lang="en-US" dirty="0">
                <a:latin typeface="Arial" pitchFamily="34" charset="0"/>
                <a:cs typeface="Arial" pitchFamily="34" charset="0"/>
              </a:rPr>
              <a:t>No power tools</a:t>
            </a:r>
            <a:endParaRPr lang="en-US" dirty="0"/>
          </a:p>
        </p:txBody>
      </p:sp>
      <p:pic>
        <p:nvPicPr>
          <p:cNvPr id="3" name="Picture 2"/>
          <p:cNvPicPr>
            <a:picLocks noChangeAspect="1"/>
          </p:cNvPicPr>
          <p:nvPr/>
        </p:nvPicPr>
        <p:blipFill>
          <a:blip r:embed="rId3"/>
          <a:stretch>
            <a:fillRect/>
          </a:stretch>
        </p:blipFill>
        <p:spPr>
          <a:xfrm>
            <a:off x="4038600" y="1108710"/>
            <a:ext cx="2171700" cy="2171700"/>
          </a:xfrm>
          <a:prstGeom prst="rect">
            <a:avLst/>
          </a:prstGeom>
        </p:spPr>
      </p:pic>
      <p:pic>
        <p:nvPicPr>
          <p:cNvPr id="6" name="Picture 5" descr="2009_0413 006.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19800" y="1447800"/>
            <a:ext cx="3124200" cy="41656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Build-Out Week Schedule (Mid-Sept)</a:t>
            </a:r>
          </a:p>
        </p:txBody>
      </p:sp>
      <p:sp>
        <p:nvSpPr>
          <p:cNvPr id="4" name="Content Placeholder 3"/>
          <p:cNvSpPr>
            <a:spLocks noGrp="1"/>
          </p:cNvSpPr>
          <p:nvPr>
            <p:ph idx="1"/>
          </p:nvPr>
        </p:nvSpPr>
        <p:spPr>
          <a:xfrm>
            <a:off x="457200" y="1600200"/>
            <a:ext cx="8763000" cy="4525963"/>
          </a:xfrm>
        </p:spPr>
        <p:txBody>
          <a:bodyPr>
            <a:normAutofit/>
          </a:bodyPr>
          <a:lstStyle/>
          <a:p>
            <a:pPr marL="3721100" indent="-3721100">
              <a:buNone/>
              <a:tabLst>
                <a:tab pos="3711575" algn="l"/>
              </a:tabLst>
            </a:pPr>
            <a:endParaRPr lang="en-US" b="1" dirty="0">
              <a:latin typeface="Arial" charset="0"/>
            </a:endParaRPr>
          </a:p>
          <a:p>
            <a:pPr marL="3721100" indent="-3721100">
              <a:buNone/>
              <a:tabLst>
                <a:tab pos="3200400" algn="l"/>
              </a:tabLst>
            </a:pPr>
            <a:r>
              <a:rPr lang="en-US" sz="2600" b="1" dirty="0">
                <a:latin typeface="Arial" charset="0"/>
              </a:rPr>
              <a:t>Build Out: 	</a:t>
            </a:r>
            <a:r>
              <a:rPr lang="en-US" sz="2600" dirty="0">
                <a:latin typeface="Arial" charset="0"/>
              </a:rPr>
              <a:t>Monday</a:t>
            </a:r>
            <a:endParaRPr lang="en-US" sz="2600" baseline="30000" dirty="0">
              <a:latin typeface="Arial" charset="0"/>
            </a:endParaRPr>
          </a:p>
          <a:p>
            <a:pPr marL="3721100" indent="-3721100">
              <a:buNone/>
              <a:tabLst>
                <a:tab pos="3200400" algn="l"/>
              </a:tabLst>
            </a:pPr>
            <a:r>
              <a:rPr lang="en-US" sz="2600" b="1" dirty="0">
                <a:latin typeface="Arial" charset="0"/>
              </a:rPr>
              <a:t>Judging: 	</a:t>
            </a:r>
            <a:r>
              <a:rPr lang="en-US" sz="2600" dirty="0">
                <a:latin typeface="Arial" charset="0"/>
              </a:rPr>
              <a:t>Tuesday (afternoon)</a:t>
            </a:r>
            <a:endParaRPr lang="en-US" sz="2600" b="1" dirty="0">
              <a:latin typeface="Arial" charset="0"/>
            </a:endParaRPr>
          </a:p>
          <a:p>
            <a:pPr marL="3721100" indent="-3721100">
              <a:buNone/>
              <a:tabLst>
                <a:tab pos="3200400" algn="l"/>
              </a:tabLst>
            </a:pPr>
            <a:r>
              <a:rPr lang="en-US" sz="2600" b="1" dirty="0">
                <a:latin typeface="Arial" charset="0"/>
              </a:rPr>
              <a:t>Awards Gala: 	</a:t>
            </a:r>
            <a:r>
              <a:rPr lang="en-US" sz="2600" dirty="0">
                <a:latin typeface="Arial" charset="0"/>
              </a:rPr>
              <a:t>Tuesday (evening)</a:t>
            </a:r>
            <a:endParaRPr lang="en-US" sz="2600" b="1" dirty="0">
              <a:latin typeface="Arial" charset="0"/>
            </a:endParaRPr>
          </a:p>
          <a:p>
            <a:pPr marL="3721100" indent="-3721100">
              <a:buNone/>
              <a:tabLst>
                <a:tab pos="3200400" algn="l"/>
              </a:tabLst>
            </a:pPr>
            <a:r>
              <a:rPr lang="en-US" sz="2600" b="1" dirty="0">
                <a:latin typeface="Arial" charset="0"/>
              </a:rPr>
              <a:t>Public Viewing: 	</a:t>
            </a:r>
            <a:r>
              <a:rPr lang="en-US" sz="2600" dirty="0">
                <a:latin typeface="Arial" charset="0"/>
              </a:rPr>
              <a:t>Monday - Sunday</a:t>
            </a:r>
            <a:endParaRPr lang="en-US" sz="2600" b="1" dirty="0">
              <a:latin typeface="Arial" charset="0"/>
            </a:endParaRPr>
          </a:p>
          <a:p>
            <a:pPr marL="3721100" indent="-3721100">
              <a:buNone/>
              <a:tabLst>
                <a:tab pos="3200400" algn="l"/>
              </a:tabLst>
            </a:pPr>
            <a:r>
              <a:rPr lang="en-US" sz="2600" b="1" dirty="0">
                <a:latin typeface="Arial" charset="0"/>
              </a:rPr>
              <a:t>De-canstruction: 	</a:t>
            </a:r>
            <a:r>
              <a:rPr lang="en-US" sz="2600" dirty="0">
                <a:latin typeface="Arial" charset="0"/>
              </a:rPr>
              <a:t>Sunday</a:t>
            </a:r>
            <a:br>
              <a:rPr lang="en-US" b="1" baseline="30000" dirty="0">
                <a:latin typeface="Arial" charset="0"/>
              </a:rPr>
            </a:br>
            <a:endParaRPr lang="en-US" dirty="0"/>
          </a:p>
        </p:txBody>
      </p:sp>
    </p:spTree>
    <p:extLst>
      <p:ext uri="{BB962C8B-B14F-4D97-AF65-F5344CB8AC3E}">
        <p14:creationId xmlns:p14="http://schemas.microsoft.com/office/powerpoint/2010/main" val="3196956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347714" cy="1320800"/>
          </a:xfrm>
        </p:spPr>
        <p:txBody>
          <a:bodyPr>
            <a:normAutofit/>
          </a:bodyPr>
          <a:lstStyle/>
          <a:p>
            <a:r>
              <a:rPr lang="en-US" sz="4000" dirty="0"/>
              <a:t>Gala and Awards Ceremony</a:t>
            </a:r>
          </a:p>
        </p:txBody>
      </p:sp>
      <p:sp>
        <p:nvSpPr>
          <p:cNvPr id="16" name="Content Placeholder 15"/>
          <p:cNvSpPr>
            <a:spLocks noGrp="1"/>
          </p:cNvSpPr>
          <p:nvPr>
            <p:ph sz="half" idx="1"/>
          </p:nvPr>
        </p:nvSpPr>
        <p:spPr>
          <a:xfrm>
            <a:off x="575733" y="1600200"/>
            <a:ext cx="3088109" cy="3880772"/>
          </a:xfrm>
        </p:spPr>
        <p:txBody>
          <a:bodyPr>
            <a:normAutofit/>
          </a:bodyPr>
          <a:lstStyle/>
          <a:p>
            <a:r>
              <a:rPr lang="en-US" sz="2400" dirty="0">
                <a:latin typeface="Arial" pitchFamily="34" charset="0"/>
                <a:cs typeface="Arial" pitchFamily="34" charset="0"/>
              </a:rPr>
              <a:t>Jury members will tour the structures and deliberate then announce the winners</a:t>
            </a:r>
          </a:p>
          <a:p>
            <a:r>
              <a:rPr lang="en-US" sz="2400" dirty="0">
                <a:latin typeface="Arial" pitchFamily="34" charset="0"/>
                <a:cs typeface="Arial" pitchFamily="34" charset="0"/>
              </a:rPr>
              <a:t>Teams, sponsors, and volunteers are recognized at the Gala and Awards Ceremony </a:t>
            </a:r>
          </a:p>
        </p:txBody>
      </p:sp>
      <p:pic>
        <p:nvPicPr>
          <p:cNvPr id="10" name="Picture 9" descr=".facebook_535027725.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62400" y="1779799"/>
            <a:ext cx="4968304" cy="3298401"/>
          </a:xfrm>
          <a:prstGeom prst="rect">
            <a:avLst/>
          </a:prstGeom>
        </p:spPr>
      </p:pic>
    </p:spTree>
    <p:extLst>
      <p:ext uri="{BB962C8B-B14F-4D97-AF65-F5344CB8AC3E}">
        <p14:creationId xmlns:p14="http://schemas.microsoft.com/office/powerpoint/2010/main" val="29930922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err="1"/>
              <a:t>DeCanstruction</a:t>
            </a:r>
            <a:endParaRPr lang="en-US" dirty="0"/>
          </a:p>
        </p:txBody>
      </p:sp>
      <p:sp>
        <p:nvSpPr>
          <p:cNvPr id="14" name="Content Placeholder 13"/>
          <p:cNvSpPr>
            <a:spLocks noGrp="1"/>
          </p:cNvSpPr>
          <p:nvPr>
            <p:ph sz="half" idx="1"/>
          </p:nvPr>
        </p:nvSpPr>
        <p:spPr/>
        <p:txBody>
          <a:bodyPr>
            <a:normAutofit/>
          </a:bodyPr>
          <a:lstStyle/>
          <a:p>
            <a:pPr lvl="0"/>
            <a:r>
              <a:rPr lang="en-US" dirty="0">
                <a:latin typeface="Arial" pitchFamily="34" charset="0"/>
                <a:cs typeface="Arial" pitchFamily="34" charset="0"/>
              </a:rPr>
              <a:t>Team members </a:t>
            </a:r>
          </a:p>
          <a:p>
            <a:pPr lvl="1">
              <a:buFont typeface="Arial" panose="020B0604020202020204" pitchFamily="34" charset="0"/>
              <a:buChar char="•"/>
            </a:pPr>
            <a:r>
              <a:rPr lang="en-US" dirty="0">
                <a:latin typeface="Arial" pitchFamily="34" charset="0"/>
                <a:cs typeface="Arial" pitchFamily="34" charset="0"/>
              </a:rPr>
              <a:t>family affair</a:t>
            </a:r>
          </a:p>
          <a:p>
            <a:pPr lvl="0"/>
            <a:r>
              <a:rPr lang="en-US" dirty="0">
                <a:latin typeface="Arial" pitchFamily="34" charset="0"/>
                <a:cs typeface="Arial" pitchFamily="34" charset="0"/>
              </a:rPr>
              <a:t>Lots of help</a:t>
            </a:r>
          </a:p>
          <a:p>
            <a:pPr lvl="1">
              <a:buFont typeface="Arial" panose="020B0604020202020204" pitchFamily="34" charset="0"/>
              <a:buChar char="•"/>
            </a:pPr>
            <a:r>
              <a:rPr lang="en-US" dirty="0">
                <a:latin typeface="Arial" pitchFamily="34" charset="0"/>
                <a:cs typeface="Arial" pitchFamily="34" charset="0"/>
              </a:rPr>
              <a:t>OFB Volunteers</a:t>
            </a:r>
          </a:p>
          <a:p>
            <a:pPr lvl="1">
              <a:buFont typeface="Arial" panose="020B0604020202020204" pitchFamily="34" charset="0"/>
              <a:buChar char="•"/>
            </a:pPr>
            <a:r>
              <a:rPr lang="en-US" dirty="0">
                <a:latin typeface="Arial" pitchFamily="34" charset="0"/>
                <a:cs typeface="Arial" pitchFamily="34" charset="0"/>
              </a:rPr>
              <a:t>Girl Scouts?</a:t>
            </a:r>
          </a:p>
          <a:p>
            <a:pPr lvl="0"/>
            <a:r>
              <a:rPr lang="en-US" dirty="0">
                <a:latin typeface="Arial" pitchFamily="34" charset="0"/>
                <a:cs typeface="Arial" pitchFamily="34" charset="0"/>
              </a:rPr>
              <a:t>Super fast</a:t>
            </a:r>
          </a:p>
          <a:p>
            <a:pPr lvl="0"/>
            <a:endParaRPr lang="en-US" dirty="0">
              <a:latin typeface="Arial" pitchFamily="34" charset="0"/>
              <a:cs typeface="Arial" pitchFamily="34" charset="0"/>
            </a:endParaRPr>
          </a:p>
          <a:p>
            <a:pPr lvl="0"/>
            <a:endParaRPr lang="en-US" dirty="0">
              <a:latin typeface="Arial" pitchFamily="34" charset="0"/>
              <a:cs typeface="Arial" pitchFamily="34" charset="0"/>
            </a:endParaRPr>
          </a:p>
          <a:p>
            <a:endParaRPr lang="en-US" dirty="0"/>
          </a:p>
        </p:txBody>
      </p:sp>
      <p:pic>
        <p:nvPicPr>
          <p:cNvPr id="4" name="Picture 3" descr="IMG_2156.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51166" y="1981200"/>
            <a:ext cx="4876800" cy="365760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normAutofit/>
          </a:bodyPr>
          <a:lstStyle/>
          <a:p>
            <a:r>
              <a:rPr lang="en-US" dirty="0"/>
              <a:t>De-canstruction</a:t>
            </a:r>
            <a:endParaRPr lang="en-US" sz="2400" dirty="0"/>
          </a:p>
        </p:txBody>
      </p:sp>
      <p:sp>
        <p:nvSpPr>
          <p:cNvPr id="2" name="Content Placeholder 1"/>
          <p:cNvSpPr>
            <a:spLocks noGrp="1"/>
          </p:cNvSpPr>
          <p:nvPr>
            <p:ph sz="half" idx="1"/>
          </p:nvPr>
        </p:nvSpPr>
        <p:spPr>
          <a:xfrm>
            <a:off x="457200" y="1600200"/>
            <a:ext cx="6019800" cy="4648200"/>
          </a:xfrm>
        </p:spPr>
        <p:txBody>
          <a:bodyPr>
            <a:normAutofit fontScale="92500"/>
          </a:bodyPr>
          <a:lstStyle/>
          <a:p>
            <a:pPr>
              <a:lnSpc>
                <a:spcPct val="120000"/>
              </a:lnSpc>
            </a:pPr>
            <a:r>
              <a:rPr lang="en-US" dirty="0"/>
              <a:t>Each team must bring at least 5 volunteers</a:t>
            </a:r>
          </a:p>
          <a:p>
            <a:pPr>
              <a:lnSpc>
                <a:spcPct val="120000"/>
              </a:lnSpc>
            </a:pPr>
            <a:r>
              <a:rPr lang="en-US" dirty="0"/>
              <a:t>OFB bins and original boxes will be available for you to reload your food </a:t>
            </a:r>
          </a:p>
          <a:p>
            <a:pPr>
              <a:lnSpc>
                <a:spcPct val="120000"/>
              </a:lnSpc>
            </a:pPr>
            <a:r>
              <a:rPr lang="en-US" dirty="0"/>
              <a:t>All items that teams brought into Pioneer Place must be removed</a:t>
            </a:r>
          </a:p>
          <a:p>
            <a:pPr>
              <a:lnSpc>
                <a:spcPct val="120000"/>
              </a:lnSpc>
            </a:pPr>
            <a:r>
              <a:rPr lang="en-US" dirty="0"/>
              <a:t>Teams are responsible for leaving their site “broom-clean” </a:t>
            </a:r>
          </a:p>
        </p:txBody>
      </p:sp>
      <p:pic>
        <p:nvPicPr>
          <p:cNvPr id="5" name="Picture 4" descr="IMG_2171.JP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518337" y="2838262"/>
            <a:ext cx="4093189" cy="2328263"/>
          </a:xfrm>
          <a:prstGeom prst="rect">
            <a:avLst/>
          </a:prstGeom>
        </p:spPr>
      </p:pic>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Sp="0">
  <p:cSld>
    <p:bg>
      <p:bgPr>
        <a:noFill/>
        <a:effectLst/>
      </p:bgPr>
    </p:bg>
    <p:spTree>
      <p:nvGrpSpPr>
        <p:cNvPr id="1" name="Shape 63"/>
        <p:cNvGrpSpPr/>
        <p:nvPr/>
      </p:nvGrpSpPr>
      <p:grpSpPr>
        <a:xfrm>
          <a:off x="0" y="0"/>
          <a:ext cx="0" cy="0"/>
          <a:chOff x="0" y="0"/>
          <a:chExt cx="0" cy="0"/>
        </a:xfrm>
      </p:grpSpPr>
      <p:pic>
        <p:nvPicPr>
          <p:cNvPr id="64" name="Google Shape;64;p1"/>
          <p:cNvPicPr preferRelativeResize="0"/>
          <p:nvPr/>
        </p:nvPicPr>
        <p:blipFill rotWithShape="1">
          <a:blip r:embed="rId3">
            <a:alphaModFix/>
          </a:blip>
          <a:srcRect/>
          <a:stretch/>
        </p:blipFill>
        <p:spPr>
          <a:xfrm>
            <a:off x="7918678" y="4203275"/>
            <a:ext cx="965226" cy="1593401"/>
          </a:xfrm>
          <a:prstGeom prst="rect">
            <a:avLst/>
          </a:prstGeom>
          <a:noFill/>
          <a:ln>
            <a:noFill/>
          </a:ln>
        </p:spPr>
      </p:pic>
      <p:pic>
        <p:nvPicPr>
          <p:cNvPr id="65" name="Google Shape;65;p1"/>
          <p:cNvPicPr preferRelativeResize="0"/>
          <p:nvPr/>
        </p:nvPicPr>
        <p:blipFill>
          <a:blip r:embed="rId4">
            <a:alphaModFix/>
          </a:blip>
          <a:stretch>
            <a:fillRect/>
          </a:stretch>
        </p:blipFill>
        <p:spPr>
          <a:xfrm>
            <a:off x="1" y="857250"/>
            <a:ext cx="7717125" cy="5143501"/>
          </a:xfrm>
          <a:prstGeom prst="rect">
            <a:avLst/>
          </a:prstGeom>
          <a:noFill/>
          <a:ln>
            <a:noFill/>
          </a:ln>
        </p:spPr>
      </p:pic>
      <p:sp>
        <p:nvSpPr>
          <p:cNvPr id="66" name="Google Shape;66;p1"/>
          <p:cNvSpPr/>
          <p:nvPr/>
        </p:nvSpPr>
        <p:spPr>
          <a:xfrm>
            <a:off x="307325" y="4334775"/>
            <a:ext cx="3639300" cy="1461900"/>
          </a:xfrm>
          <a:prstGeom prst="rect">
            <a:avLst/>
          </a:prstGeom>
          <a:solidFill>
            <a:srgbClr val="4DA00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sz="1400" kern="0">
              <a:solidFill>
                <a:srgbClr val="000000"/>
              </a:solidFill>
              <a:latin typeface="Arial"/>
              <a:cs typeface="Arial"/>
              <a:sym typeface="Arial"/>
            </a:endParaRPr>
          </a:p>
        </p:txBody>
      </p:sp>
      <p:sp>
        <p:nvSpPr>
          <p:cNvPr id="67" name="Google Shape;67;p1"/>
          <p:cNvSpPr txBox="1"/>
          <p:nvPr/>
        </p:nvSpPr>
        <p:spPr>
          <a:xfrm>
            <a:off x="367950" y="4419700"/>
            <a:ext cx="3712200" cy="655200"/>
          </a:xfrm>
          <a:prstGeom prst="rect">
            <a:avLst/>
          </a:prstGeom>
          <a:noFill/>
          <a:ln>
            <a:noFill/>
          </a:ln>
        </p:spPr>
        <p:txBody>
          <a:bodyPr spcFirstLastPara="1" wrap="square" lIns="91425" tIns="91425" rIns="91425" bIns="91425" anchor="t" anchorCtr="0">
            <a:noAutofit/>
          </a:bodyPr>
          <a:lstStyle/>
          <a:p>
            <a:pPr>
              <a:buClr>
                <a:srgbClr val="000000"/>
              </a:buClr>
            </a:pPr>
            <a:r>
              <a:rPr lang="en-US" sz="2500" b="1" kern="0">
                <a:solidFill>
                  <a:srgbClr val="FFFFFF"/>
                </a:solidFill>
                <a:highlight>
                  <a:srgbClr val="4DA00F"/>
                </a:highlight>
                <a:latin typeface="Roboto"/>
                <a:ea typeface="Roboto"/>
                <a:cs typeface="Roboto"/>
                <a:sym typeface="Roboto"/>
              </a:rPr>
              <a:t>What CANstruction </a:t>
            </a:r>
            <a:endParaRPr sz="2500" b="1" kern="0">
              <a:solidFill>
                <a:srgbClr val="FFFFFF"/>
              </a:solidFill>
              <a:highlight>
                <a:srgbClr val="4DA00F"/>
              </a:highlight>
              <a:latin typeface="Roboto"/>
              <a:ea typeface="Roboto"/>
              <a:cs typeface="Roboto"/>
              <a:sym typeface="Roboto"/>
            </a:endParaRPr>
          </a:p>
          <a:p>
            <a:pPr>
              <a:buClr>
                <a:srgbClr val="000000"/>
              </a:buClr>
            </a:pPr>
            <a:r>
              <a:rPr lang="en-US" sz="2500" b="1" kern="0">
                <a:solidFill>
                  <a:srgbClr val="FFFFFF"/>
                </a:solidFill>
                <a:highlight>
                  <a:srgbClr val="4DA00F"/>
                </a:highlight>
                <a:latin typeface="Roboto"/>
                <a:ea typeface="Roboto"/>
                <a:cs typeface="Roboto"/>
                <a:sym typeface="Roboto"/>
              </a:rPr>
              <a:t>means to our community</a:t>
            </a:r>
            <a:endParaRPr sz="2500" b="1" kern="0">
              <a:solidFill>
                <a:srgbClr val="FFFFFF"/>
              </a:solidFill>
              <a:highlight>
                <a:srgbClr val="4DA00F"/>
              </a:highlight>
              <a:latin typeface="Roboto"/>
              <a:ea typeface="Roboto"/>
              <a:cs typeface="Roboto"/>
              <a:sym typeface="Roboto"/>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9"/>
          <p:cNvSpPr txBox="1">
            <a:spLocks noGrp="1"/>
          </p:cNvSpPr>
          <p:nvPr>
            <p:ph type="title"/>
          </p:nvPr>
        </p:nvSpPr>
        <p:spPr>
          <a:xfrm>
            <a:off x="311700" y="1146900"/>
            <a:ext cx="8520600" cy="623700"/>
          </a:xfrm>
          <a:prstGeom prst="rect">
            <a:avLst/>
          </a:prstGeom>
          <a:noFill/>
          <a:ln>
            <a:noFill/>
          </a:ln>
        </p:spPr>
        <p:txBody>
          <a:bodyPr spcFirstLastPara="1" wrap="square" lIns="91425" tIns="91425" rIns="91425" bIns="91425" anchor="t" anchorCtr="0">
            <a:noAutofit/>
          </a:bodyPr>
          <a:lstStyle/>
          <a:p>
            <a:pPr>
              <a:lnSpc>
                <a:spcPct val="115000"/>
              </a:lnSpc>
              <a:buSzPts val="2800"/>
            </a:pPr>
            <a:r>
              <a:rPr lang="en-US" sz="2500" b="1">
                <a:solidFill>
                  <a:srgbClr val="FFFFFF"/>
                </a:solidFill>
                <a:latin typeface="Roboto"/>
                <a:ea typeface="Roboto"/>
                <a:cs typeface="Roboto"/>
                <a:sym typeface="Roboto"/>
              </a:rPr>
              <a:t>About Oregon Food Bank</a:t>
            </a:r>
            <a:endParaRPr sz="2500" b="1">
              <a:solidFill>
                <a:srgbClr val="FFFFFF"/>
              </a:solidFill>
              <a:latin typeface="Roboto"/>
              <a:ea typeface="Roboto"/>
              <a:cs typeface="Roboto"/>
              <a:sym typeface="Roboto"/>
            </a:endParaRPr>
          </a:p>
        </p:txBody>
      </p:sp>
      <p:sp>
        <p:nvSpPr>
          <p:cNvPr id="73" name="Google Shape;73;p9"/>
          <p:cNvSpPr txBox="1">
            <a:spLocks noGrp="1"/>
          </p:cNvSpPr>
          <p:nvPr>
            <p:ph type="body" idx="4294967295"/>
          </p:nvPr>
        </p:nvSpPr>
        <p:spPr>
          <a:xfrm>
            <a:off x="4674450" y="2648575"/>
            <a:ext cx="4158000" cy="3299400"/>
          </a:xfrm>
          <a:prstGeom prst="rect">
            <a:avLst/>
          </a:prstGeom>
          <a:noFill/>
          <a:ln>
            <a:noFill/>
          </a:ln>
        </p:spPr>
        <p:txBody>
          <a:bodyPr spcFirstLastPara="1" wrap="square" lIns="91425" tIns="91425" rIns="91425" bIns="91425" anchor="t" anchorCtr="0">
            <a:noAutofit/>
          </a:bodyPr>
          <a:lstStyle/>
          <a:p>
            <a:pPr marL="0" indent="0">
              <a:lnSpc>
                <a:spcPct val="150000"/>
              </a:lnSpc>
              <a:buNone/>
            </a:pPr>
            <a:r>
              <a:rPr lang="en-US" sz="1150">
                <a:solidFill>
                  <a:srgbClr val="323232"/>
                </a:solidFill>
                <a:latin typeface="Roboto"/>
                <a:ea typeface="Roboto"/>
                <a:cs typeface="Roboto"/>
                <a:sym typeface="Roboto"/>
              </a:rPr>
              <a:t>The Oregon Food Bank Network is made up of</a:t>
            </a:r>
            <a:r>
              <a:rPr lang="en-US" sz="1150" b="1">
                <a:solidFill>
                  <a:srgbClr val="323232"/>
                </a:solidFill>
                <a:latin typeface="Roboto"/>
                <a:ea typeface="Roboto"/>
                <a:cs typeface="Roboto"/>
                <a:sym typeface="Roboto"/>
              </a:rPr>
              <a:t> 21 regional food banks partnering with more than 1,400 free food markets, pantries, meal sites and delivery programs. </a:t>
            </a:r>
            <a:endParaRPr sz="1150" b="1">
              <a:solidFill>
                <a:srgbClr val="323232"/>
              </a:solidFill>
              <a:latin typeface="Roboto"/>
              <a:ea typeface="Roboto"/>
              <a:cs typeface="Roboto"/>
              <a:sym typeface="Roboto"/>
            </a:endParaRPr>
          </a:p>
          <a:p>
            <a:pPr marL="0" indent="0">
              <a:lnSpc>
                <a:spcPct val="150000"/>
              </a:lnSpc>
              <a:buNone/>
            </a:pPr>
            <a:endParaRPr sz="1150">
              <a:solidFill>
                <a:srgbClr val="323232"/>
              </a:solidFill>
              <a:latin typeface="Roboto"/>
              <a:ea typeface="Roboto"/>
              <a:cs typeface="Roboto"/>
              <a:sym typeface="Roboto"/>
            </a:endParaRPr>
          </a:p>
          <a:p>
            <a:pPr marL="0" indent="0">
              <a:lnSpc>
                <a:spcPct val="150000"/>
              </a:lnSpc>
              <a:buNone/>
            </a:pPr>
            <a:r>
              <a:rPr lang="en-US" sz="1150">
                <a:solidFill>
                  <a:srgbClr val="323232"/>
                </a:solidFill>
                <a:latin typeface="Roboto"/>
                <a:ea typeface="Roboto"/>
                <a:cs typeface="Roboto"/>
                <a:sym typeface="Roboto"/>
              </a:rPr>
              <a:t>Our strength is this Network, which </a:t>
            </a:r>
            <a:r>
              <a:rPr lang="en-US" sz="1150" b="1">
                <a:solidFill>
                  <a:srgbClr val="323232"/>
                </a:solidFill>
                <a:latin typeface="Roboto"/>
                <a:ea typeface="Roboto"/>
                <a:cs typeface="Roboto"/>
                <a:sym typeface="Roboto"/>
              </a:rPr>
              <a:t>sourced and distributed over 104 million pounds last year </a:t>
            </a:r>
            <a:r>
              <a:rPr lang="en-US" sz="1150">
                <a:solidFill>
                  <a:srgbClr val="323232"/>
                </a:solidFill>
                <a:latin typeface="Roboto"/>
                <a:ea typeface="Roboto"/>
                <a:cs typeface="Roboto"/>
                <a:sym typeface="Roboto"/>
              </a:rPr>
              <a:t>— emphasizing fresh produce, dairy, protein and pantry staples. </a:t>
            </a:r>
            <a:endParaRPr sz="1150">
              <a:solidFill>
                <a:srgbClr val="323232"/>
              </a:solidFill>
              <a:latin typeface="Roboto"/>
              <a:ea typeface="Roboto"/>
              <a:cs typeface="Roboto"/>
              <a:sym typeface="Roboto"/>
            </a:endParaRPr>
          </a:p>
          <a:p>
            <a:pPr marL="0" indent="0">
              <a:lnSpc>
                <a:spcPct val="150000"/>
              </a:lnSpc>
              <a:buNone/>
            </a:pPr>
            <a:r>
              <a:rPr lang="en-US" sz="1150">
                <a:solidFill>
                  <a:srgbClr val="323232"/>
                </a:solidFill>
                <a:latin typeface="Roboto"/>
                <a:ea typeface="Roboto"/>
                <a:cs typeface="Roboto"/>
                <a:sym typeface="Roboto"/>
              </a:rPr>
              <a:t> </a:t>
            </a:r>
            <a:endParaRPr sz="1150">
              <a:solidFill>
                <a:srgbClr val="323232"/>
              </a:solidFill>
              <a:latin typeface="Roboto"/>
              <a:ea typeface="Roboto"/>
              <a:cs typeface="Roboto"/>
              <a:sym typeface="Roboto"/>
            </a:endParaRPr>
          </a:p>
          <a:p>
            <a:pPr marL="0" indent="0">
              <a:lnSpc>
                <a:spcPct val="150000"/>
              </a:lnSpc>
              <a:buNone/>
            </a:pPr>
            <a:r>
              <a:rPr lang="en-US" sz="1150">
                <a:solidFill>
                  <a:srgbClr val="323232"/>
                </a:solidFill>
                <a:latin typeface="Roboto"/>
                <a:ea typeface="Roboto"/>
                <a:cs typeface="Roboto"/>
                <a:sym typeface="Roboto"/>
              </a:rPr>
              <a:t>Many locations are shopping-style markets that allow </a:t>
            </a:r>
            <a:endParaRPr sz="1150">
              <a:solidFill>
                <a:srgbClr val="323232"/>
              </a:solidFill>
              <a:latin typeface="Roboto"/>
              <a:ea typeface="Roboto"/>
              <a:cs typeface="Roboto"/>
              <a:sym typeface="Roboto"/>
            </a:endParaRPr>
          </a:p>
          <a:p>
            <a:pPr marL="0" indent="0">
              <a:lnSpc>
                <a:spcPct val="150000"/>
              </a:lnSpc>
              <a:buNone/>
            </a:pPr>
            <a:r>
              <a:rPr lang="en-US" sz="1150">
                <a:solidFill>
                  <a:srgbClr val="323232"/>
                </a:solidFill>
                <a:latin typeface="Roboto"/>
                <a:ea typeface="Roboto"/>
                <a:cs typeface="Roboto"/>
                <a:sym typeface="Roboto"/>
              </a:rPr>
              <a:t>families to select food that matches cultural and </a:t>
            </a:r>
            <a:endParaRPr sz="1150">
              <a:solidFill>
                <a:srgbClr val="323232"/>
              </a:solidFill>
              <a:latin typeface="Roboto"/>
              <a:ea typeface="Roboto"/>
              <a:cs typeface="Roboto"/>
              <a:sym typeface="Roboto"/>
            </a:endParaRPr>
          </a:p>
          <a:p>
            <a:pPr marL="0" indent="0">
              <a:lnSpc>
                <a:spcPct val="150000"/>
              </a:lnSpc>
              <a:buNone/>
            </a:pPr>
            <a:r>
              <a:rPr lang="en-US" sz="1150">
                <a:solidFill>
                  <a:srgbClr val="323232"/>
                </a:solidFill>
                <a:latin typeface="Roboto"/>
                <a:ea typeface="Roboto"/>
                <a:cs typeface="Roboto"/>
                <a:sym typeface="Roboto"/>
              </a:rPr>
              <a:t>dietary needs.</a:t>
            </a:r>
            <a:endParaRPr sz="1150">
              <a:solidFill>
                <a:srgbClr val="323232"/>
              </a:solidFill>
              <a:latin typeface="Roboto"/>
              <a:ea typeface="Roboto"/>
              <a:cs typeface="Roboto"/>
              <a:sym typeface="Roboto"/>
            </a:endParaRPr>
          </a:p>
        </p:txBody>
      </p:sp>
      <p:pic>
        <p:nvPicPr>
          <p:cNvPr id="74" name="Google Shape;74;p9"/>
          <p:cNvPicPr preferRelativeResize="0"/>
          <p:nvPr/>
        </p:nvPicPr>
        <p:blipFill rotWithShape="1">
          <a:blip r:embed="rId3">
            <a:alphaModFix/>
          </a:blip>
          <a:srcRect/>
          <a:stretch/>
        </p:blipFill>
        <p:spPr>
          <a:xfrm>
            <a:off x="194694" y="2430460"/>
            <a:ext cx="4620375" cy="357029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Christopher\Downloads\WP_20140407_010.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548781" y="404705"/>
            <a:ext cx="2265684" cy="3639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64107" y="1019448"/>
            <a:ext cx="4103919" cy="2409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descr="columbian.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66800" y="3859792"/>
            <a:ext cx="2327564" cy="2805830"/>
          </a:xfrm>
          <a:prstGeom prst="rect">
            <a:avLst/>
          </a:prstGeom>
        </p:spPr>
      </p:pic>
      <p:pic>
        <p:nvPicPr>
          <p:cNvPr id="17" name="Picture 16" descr="shirt.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894917" y="4339251"/>
            <a:ext cx="3307727" cy="2107788"/>
          </a:xfrm>
          <a:prstGeom prst="rect">
            <a:avLst/>
          </a:prstGeom>
        </p:spPr>
      </p:pic>
      <p:sp>
        <p:nvSpPr>
          <p:cNvPr id="6" name="Title 5"/>
          <p:cNvSpPr>
            <a:spLocks noGrp="1"/>
          </p:cNvSpPr>
          <p:nvPr>
            <p:ph type="title"/>
          </p:nvPr>
        </p:nvSpPr>
        <p:spPr>
          <a:xfrm>
            <a:off x="764107" y="279855"/>
            <a:ext cx="6347714" cy="1320800"/>
          </a:xfrm>
        </p:spPr>
        <p:txBody>
          <a:bodyPr/>
          <a:lstStyle/>
          <a:p>
            <a:r>
              <a:rPr lang="en-US" dirty="0"/>
              <a:t>Media Exposure</a:t>
            </a:r>
          </a:p>
        </p:txBody>
      </p:sp>
    </p:spTree>
    <p:extLst>
      <p:ext uri="{BB962C8B-B14F-4D97-AF65-F5344CB8AC3E}">
        <p14:creationId xmlns:p14="http://schemas.microsoft.com/office/powerpoint/2010/main" val="45187243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5"/>
          <p:cNvSpPr txBox="1">
            <a:spLocks noGrp="1"/>
          </p:cNvSpPr>
          <p:nvPr>
            <p:ph type="title"/>
          </p:nvPr>
        </p:nvSpPr>
        <p:spPr>
          <a:xfrm>
            <a:off x="311700" y="1219675"/>
            <a:ext cx="8520600" cy="623700"/>
          </a:xfrm>
          <a:prstGeom prst="rect">
            <a:avLst/>
          </a:prstGeom>
          <a:noFill/>
          <a:ln>
            <a:noFill/>
          </a:ln>
        </p:spPr>
        <p:txBody>
          <a:bodyPr spcFirstLastPara="1" wrap="square" lIns="91425" tIns="91425" rIns="91425" bIns="91425" anchor="t" anchorCtr="0">
            <a:noAutofit/>
          </a:bodyPr>
          <a:lstStyle/>
          <a:p>
            <a:pPr>
              <a:lnSpc>
                <a:spcPct val="115000"/>
              </a:lnSpc>
              <a:buSzPts val="2800"/>
            </a:pPr>
            <a:r>
              <a:rPr lang="en-US" sz="2500" b="1">
                <a:solidFill>
                  <a:srgbClr val="FFFFFF"/>
                </a:solidFill>
                <a:latin typeface="Roboto"/>
                <a:ea typeface="Roboto"/>
                <a:cs typeface="Roboto"/>
                <a:sym typeface="Roboto"/>
              </a:rPr>
              <a:t>The state of hunger</a:t>
            </a:r>
            <a:endParaRPr sz="2500" b="1">
              <a:solidFill>
                <a:srgbClr val="FFFFFF"/>
              </a:solidFill>
              <a:latin typeface="Roboto"/>
              <a:ea typeface="Roboto"/>
              <a:cs typeface="Roboto"/>
              <a:sym typeface="Roboto"/>
            </a:endParaRPr>
          </a:p>
        </p:txBody>
      </p:sp>
      <p:sp>
        <p:nvSpPr>
          <p:cNvPr id="80" name="Google Shape;80;p5"/>
          <p:cNvSpPr txBox="1">
            <a:spLocks noGrp="1"/>
          </p:cNvSpPr>
          <p:nvPr>
            <p:ph type="body" idx="4294967295"/>
          </p:nvPr>
        </p:nvSpPr>
        <p:spPr>
          <a:xfrm>
            <a:off x="4329975" y="2330250"/>
            <a:ext cx="4502400" cy="3387600"/>
          </a:xfrm>
          <a:prstGeom prst="rect">
            <a:avLst/>
          </a:prstGeom>
          <a:noFill/>
          <a:ln>
            <a:noFill/>
          </a:ln>
        </p:spPr>
        <p:txBody>
          <a:bodyPr spcFirstLastPara="1" wrap="square" lIns="91425" tIns="91425" rIns="91425" bIns="91425" anchor="t" anchorCtr="0">
            <a:noAutofit/>
          </a:bodyPr>
          <a:lstStyle/>
          <a:p>
            <a:pPr marL="0" indent="0">
              <a:lnSpc>
                <a:spcPct val="165000"/>
              </a:lnSpc>
              <a:buNone/>
            </a:pPr>
            <a:r>
              <a:rPr lang="en-US" sz="1250" b="1">
                <a:solidFill>
                  <a:srgbClr val="333333"/>
                </a:solidFill>
                <a:highlight>
                  <a:schemeClr val="lt1"/>
                </a:highlight>
                <a:latin typeface="Roboto"/>
                <a:ea typeface="Roboto"/>
                <a:cs typeface="Roboto"/>
                <a:sym typeface="Roboto"/>
              </a:rPr>
              <a:t>Today, nearly 1 in 10 people in our communities face hunger.</a:t>
            </a:r>
            <a:r>
              <a:rPr lang="en-US" sz="1250">
                <a:solidFill>
                  <a:srgbClr val="333333"/>
                </a:solidFill>
                <a:highlight>
                  <a:schemeClr val="lt1"/>
                </a:highlight>
                <a:latin typeface="Roboto"/>
                <a:ea typeface="Roboto"/>
                <a:cs typeface="Roboto"/>
                <a:sym typeface="Roboto"/>
              </a:rPr>
              <a:t> </a:t>
            </a:r>
            <a:endParaRPr sz="1250">
              <a:solidFill>
                <a:srgbClr val="333333"/>
              </a:solidFill>
              <a:highlight>
                <a:schemeClr val="lt1"/>
              </a:highlight>
              <a:latin typeface="Roboto"/>
              <a:ea typeface="Roboto"/>
              <a:cs typeface="Roboto"/>
              <a:sym typeface="Roboto"/>
            </a:endParaRPr>
          </a:p>
          <a:p>
            <a:pPr marL="0" indent="0" algn="r">
              <a:lnSpc>
                <a:spcPct val="165000"/>
              </a:lnSpc>
              <a:buNone/>
            </a:pPr>
            <a:endParaRPr sz="1150">
              <a:solidFill>
                <a:srgbClr val="323232"/>
              </a:solidFill>
              <a:highlight>
                <a:srgbClr val="FFFFFF"/>
              </a:highlight>
              <a:latin typeface="Roboto"/>
              <a:ea typeface="Roboto"/>
              <a:cs typeface="Roboto"/>
              <a:sym typeface="Roboto"/>
            </a:endParaRPr>
          </a:p>
          <a:p>
            <a:pPr marL="0" indent="0">
              <a:lnSpc>
                <a:spcPct val="165000"/>
              </a:lnSpc>
              <a:buNone/>
            </a:pPr>
            <a:r>
              <a:rPr lang="en-US" sz="1150">
                <a:solidFill>
                  <a:srgbClr val="323232"/>
                </a:solidFill>
                <a:highlight>
                  <a:srgbClr val="FFFFFF"/>
                </a:highlight>
                <a:latin typeface="Roboto"/>
                <a:ea typeface="Roboto"/>
                <a:cs typeface="Roboto"/>
                <a:sym typeface="Roboto"/>
              </a:rPr>
              <a:t>The rising cost of food and housing is worsening food insecurity in Oregon, Southwest Washington and across the country. </a:t>
            </a:r>
            <a:endParaRPr sz="1150">
              <a:solidFill>
                <a:srgbClr val="323232"/>
              </a:solidFill>
              <a:highlight>
                <a:srgbClr val="FFFFFF"/>
              </a:highlight>
              <a:latin typeface="Roboto"/>
              <a:ea typeface="Roboto"/>
              <a:cs typeface="Roboto"/>
              <a:sym typeface="Roboto"/>
            </a:endParaRPr>
          </a:p>
          <a:p>
            <a:pPr marL="0" indent="0">
              <a:lnSpc>
                <a:spcPct val="165000"/>
              </a:lnSpc>
              <a:buNone/>
            </a:pPr>
            <a:r>
              <a:rPr lang="en-US" sz="1150" b="1">
                <a:solidFill>
                  <a:srgbClr val="323232"/>
                </a:solidFill>
                <a:highlight>
                  <a:srgbClr val="FFFFFF"/>
                </a:highlight>
                <a:latin typeface="Roboto"/>
                <a:ea typeface="Roboto"/>
                <a:cs typeface="Roboto"/>
                <a:sym typeface="Roboto"/>
              </a:rPr>
              <a:t>Last year, we saw 1.9 million visits to food assistance sites through the Oregon Food Bank Network — a 14% increase from the previous year. </a:t>
            </a:r>
            <a:r>
              <a:rPr lang="en-US" sz="1150" b="1">
                <a:solidFill>
                  <a:srgbClr val="333333"/>
                </a:solidFill>
                <a:highlight>
                  <a:srgbClr val="FFFFFF"/>
                </a:highlight>
                <a:latin typeface="Roboto"/>
                <a:ea typeface="Roboto"/>
                <a:cs typeface="Roboto"/>
                <a:sym typeface="Roboto"/>
              </a:rPr>
              <a:t> </a:t>
            </a:r>
            <a:r>
              <a:rPr lang="en-US" sz="1150">
                <a:solidFill>
                  <a:srgbClr val="333333"/>
                </a:solidFill>
                <a:highlight>
                  <a:srgbClr val="FFFFFF"/>
                </a:highlight>
                <a:latin typeface="Roboto"/>
                <a:ea typeface="Roboto"/>
                <a:cs typeface="Roboto"/>
                <a:sym typeface="Roboto"/>
              </a:rPr>
              <a:t>And the public health and economic impacts of the pandemic have fallen hardest on people who have faced </a:t>
            </a:r>
            <a:endParaRPr sz="1150">
              <a:solidFill>
                <a:srgbClr val="333333"/>
              </a:solidFill>
              <a:highlight>
                <a:srgbClr val="FFFFFF"/>
              </a:highlight>
              <a:latin typeface="Roboto"/>
              <a:ea typeface="Roboto"/>
              <a:cs typeface="Roboto"/>
              <a:sym typeface="Roboto"/>
            </a:endParaRPr>
          </a:p>
          <a:p>
            <a:pPr marL="0" indent="0">
              <a:lnSpc>
                <a:spcPct val="165000"/>
              </a:lnSpc>
              <a:buNone/>
            </a:pPr>
            <a:r>
              <a:rPr lang="en-US" sz="1150">
                <a:solidFill>
                  <a:srgbClr val="333333"/>
                </a:solidFill>
                <a:highlight>
                  <a:srgbClr val="FFFFFF"/>
                </a:highlight>
                <a:latin typeface="Roboto"/>
                <a:ea typeface="Roboto"/>
                <a:cs typeface="Roboto"/>
                <a:sym typeface="Roboto"/>
              </a:rPr>
              <a:t>systemic inequities for generations: people of color;</a:t>
            </a:r>
            <a:r>
              <a:rPr lang="en-US" sz="1150">
                <a:solidFill>
                  <a:srgbClr val="333333"/>
                </a:solidFill>
                <a:latin typeface="Roboto"/>
                <a:ea typeface="Roboto"/>
                <a:cs typeface="Roboto"/>
                <a:sym typeface="Roboto"/>
              </a:rPr>
              <a:t> </a:t>
            </a:r>
            <a:endParaRPr sz="1150">
              <a:solidFill>
                <a:srgbClr val="333333"/>
              </a:solidFill>
              <a:latin typeface="Roboto"/>
              <a:ea typeface="Roboto"/>
              <a:cs typeface="Roboto"/>
              <a:sym typeface="Roboto"/>
            </a:endParaRPr>
          </a:p>
          <a:p>
            <a:pPr marL="0" indent="0">
              <a:lnSpc>
                <a:spcPct val="165000"/>
              </a:lnSpc>
              <a:buNone/>
            </a:pPr>
            <a:r>
              <a:rPr lang="en-US" sz="1150">
                <a:solidFill>
                  <a:srgbClr val="333333"/>
                </a:solidFill>
                <a:highlight>
                  <a:srgbClr val="FFFFFF"/>
                </a:highlight>
                <a:latin typeface="Roboto"/>
                <a:ea typeface="Roboto"/>
                <a:cs typeface="Roboto"/>
                <a:sym typeface="Roboto"/>
              </a:rPr>
              <a:t>immigrants and refugees</a:t>
            </a:r>
            <a:r>
              <a:rPr lang="en-US" sz="1150">
                <a:solidFill>
                  <a:srgbClr val="333333"/>
                </a:solidFill>
                <a:latin typeface="Roboto"/>
                <a:ea typeface="Roboto"/>
                <a:cs typeface="Roboto"/>
                <a:sym typeface="Roboto"/>
              </a:rPr>
              <a:t>; </a:t>
            </a:r>
            <a:r>
              <a:rPr lang="en-US" sz="1150">
                <a:solidFill>
                  <a:srgbClr val="333333"/>
                </a:solidFill>
                <a:highlight>
                  <a:srgbClr val="FFFFFF"/>
                </a:highlight>
                <a:latin typeface="Roboto"/>
                <a:ea typeface="Roboto"/>
                <a:cs typeface="Roboto"/>
                <a:sym typeface="Roboto"/>
              </a:rPr>
              <a:t>single parents and caregivers; </a:t>
            </a:r>
            <a:endParaRPr sz="1150">
              <a:solidFill>
                <a:srgbClr val="333333"/>
              </a:solidFill>
              <a:highlight>
                <a:srgbClr val="FFFFFF"/>
              </a:highlight>
              <a:latin typeface="Roboto"/>
              <a:ea typeface="Roboto"/>
              <a:cs typeface="Roboto"/>
              <a:sym typeface="Roboto"/>
            </a:endParaRPr>
          </a:p>
          <a:p>
            <a:pPr marL="0" indent="0">
              <a:lnSpc>
                <a:spcPct val="165000"/>
              </a:lnSpc>
              <a:buNone/>
            </a:pPr>
            <a:r>
              <a:rPr lang="en-US" sz="1150">
                <a:solidFill>
                  <a:srgbClr val="333333"/>
                </a:solidFill>
                <a:highlight>
                  <a:srgbClr val="FFFFFF"/>
                </a:highlight>
                <a:latin typeface="Roboto"/>
                <a:ea typeface="Roboto"/>
                <a:cs typeface="Roboto"/>
                <a:sym typeface="Roboto"/>
              </a:rPr>
              <a:t>and</a:t>
            </a:r>
            <a:r>
              <a:rPr lang="en-US" sz="1150">
                <a:solidFill>
                  <a:srgbClr val="333333"/>
                </a:solidFill>
                <a:latin typeface="Roboto"/>
                <a:ea typeface="Roboto"/>
                <a:cs typeface="Roboto"/>
                <a:sym typeface="Roboto"/>
              </a:rPr>
              <a:t> </a:t>
            </a:r>
            <a:r>
              <a:rPr lang="en-US" sz="1150">
                <a:solidFill>
                  <a:srgbClr val="333333"/>
                </a:solidFill>
                <a:highlight>
                  <a:srgbClr val="FFFFFF"/>
                </a:highlight>
                <a:latin typeface="Roboto"/>
                <a:ea typeface="Roboto"/>
                <a:cs typeface="Roboto"/>
                <a:sym typeface="Roboto"/>
              </a:rPr>
              <a:t>trans and gender non-conforming neighbors</a:t>
            </a:r>
            <a:endParaRPr sz="1150">
              <a:solidFill>
                <a:srgbClr val="333333"/>
              </a:solidFill>
              <a:latin typeface="Roboto"/>
              <a:ea typeface="Roboto"/>
              <a:cs typeface="Roboto"/>
              <a:sym typeface="Roboto"/>
            </a:endParaRPr>
          </a:p>
        </p:txBody>
      </p:sp>
      <p:sp>
        <p:nvSpPr>
          <p:cNvPr id="81" name="Google Shape;81;p5"/>
          <p:cNvSpPr txBox="1"/>
          <p:nvPr/>
        </p:nvSpPr>
        <p:spPr>
          <a:xfrm>
            <a:off x="520861" y="5524956"/>
            <a:ext cx="1458300" cy="307800"/>
          </a:xfrm>
          <a:prstGeom prst="rect">
            <a:avLst/>
          </a:prstGeom>
          <a:noFill/>
          <a:ln>
            <a:noFill/>
          </a:ln>
        </p:spPr>
        <p:txBody>
          <a:bodyPr spcFirstLastPara="1" wrap="square" lIns="91425" tIns="45700" rIns="91425" bIns="45700" anchor="t" anchorCtr="0">
            <a:spAutoFit/>
          </a:bodyPr>
          <a:lstStyle/>
          <a:p>
            <a:pPr>
              <a:buClr>
                <a:srgbClr val="000000"/>
              </a:buClr>
              <a:buSzPts val="1100"/>
            </a:pPr>
            <a:endParaRPr sz="1400" kern="0">
              <a:solidFill>
                <a:srgbClr val="000000"/>
              </a:solidFill>
              <a:latin typeface="Arial"/>
              <a:ea typeface="Arial"/>
              <a:cs typeface="Arial"/>
              <a:sym typeface="Arial"/>
            </a:endParaRPr>
          </a:p>
        </p:txBody>
      </p:sp>
      <p:pic>
        <p:nvPicPr>
          <p:cNvPr id="82" name="Google Shape;82;p5"/>
          <p:cNvPicPr preferRelativeResize="0"/>
          <p:nvPr/>
        </p:nvPicPr>
        <p:blipFill rotWithShape="1">
          <a:blip r:embed="rId3">
            <a:alphaModFix/>
          </a:blip>
          <a:srcRect l="15225" r="15378"/>
          <a:stretch/>
        </p:blipFill>
        <p:spPr>
          <a:xfrm>
            <a:off x="1" y="2136076"/>
            <a:ext cx="4067901" cy="396982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7"/>
          <p:cNvSpPr txBox="1">
            <a:spLocks noGrp="1"/>
          </p:cNvSpPr>
          <p:nvPr>
            <p:ph type="title"/>
          </p:nvPr>
        </p:nvSpPr>
        <p:spPr>
          <a:xfrm>
            <a:off x="311700" y="1175475"/>
            <a:ext cx="8520600" cy="595200"/>
          </a:xfrm>
          <a:prstGeom prst="rect">
            <a:avLst/>
          </a:prstGeom>
          <a:noFill/>
          <a:ln>
            <a:noFill/>
          </a:ln>
        </p:spPr>
        <p:txBody>
          <a:bodyPr spcFirstLastPara="1" wrap="square" lIns="91425" tIns="91425" rIns="91425" bIns="91425" anchor="t" anchorCtr="0">
            <a:noAutofit/>
          </a:bodyPr>
          <a:lstStyle/>
          <a:p>
            <a:pPr>
              <a:lnSpc>
                <a:spcPct val="115000"/>
              </a:lnSpc>
              <a:buSzPts val="2800"/>
            </a:pPr>
            <a:r>
              <a:rPr lang="en-US" sz="2500" b="1">
                <a:solidFill>
                  <a:srgbClr val="FFFFFF"/>
                </a:solidFill>
                <a:latin typeface="Roboto"/>
                <a:ea typeface="Roboto"/>
                <a:cs typeface="Roboto"/>
                <a:sym typeface="Roboto"/>
              </a:rPr>
              <a:t>The effects on us</a:t>
            </a:r>
            <a:endParaRPr sz="2500" b="1">
              <a:solidFill>
                <a:srgbClr val="FFFFFF"/>
              </a:solidFill>
              <a:latin typeface="Roboto"/>
              <a:ea typeface="Roboto"/>
              <a:cs typeface="Roboto"/>
              <a:sym typeface="Roboto"/>
            </a:endParaRPr>
          </a:p>
        </p:txBody>
      </p:sp>
      <p:sp>
        <p:nvSpPr>
          <p:cNvPr id="88" name="Google Shape;88;p7"/>
          <p:cNvSpPr txBox="1">
            <a:spLocks noGrp="1"/>
          </p:cNvSpPr>
          <p:nvPr>
            <p:ph type="body" idx="4294967295"/>
          </p:nvPr>
        </p:nvSpPr>
        <p:spPr>
          <a:xfrm>
            <a:off x="373925" y="2300650"/>
            <a:ext cx="5835600" cy="3397800"/>
          </a:xfrm>
          <a:prstGeom prst="rect">
            <a:avLst/>
          </a:prstGeom>
          <a:noFill/>
          <a:ln>
            <a:noFill/>
          </a:ln>
        </p:spPr>
        <p:txBody>
          <a:bodyPr spcFirstLastPara="1" wrap="square" lIns="91425" tIns="91425" rIns="91425" bIns="91425" anchor="t" anchorCtr="0">
            <a:noAutofit/>
          </a:bodyPr>
          <a:lstStyle/>
          <a:p>
            <a:pPr marL="0" indent="0">
              <a:lnSpc>
                <a:spcPct val="165000"/>
              </a:lnSpc>
              <a:spcBef>
                <a:spcPts val="600"/>
              </a:spcBef>
              <a:buNone/>
            </a:pPr>
            <a:r>
              <a:rPr lang="en-US" sz="1150" b="1">
                <a:solidFill>
                  <a:srgbClr val="323232"/>
                </a:solidFill>
                <a:latin typeface="Roboto"/>
                <a:ea typeface="Roboto"/>
                <a:cs typeface="Roboto"/>
                <a:sym typeface="Roboto"/>
              </a:rPr>
              <a:t>Hunger does not occur in isolation, and has detrimental effects on our bodies, our minds, and our overall community. </a:t>
            </a:r>
            <a:r>
              <a:rPr lang="en-US" sz="1150">
                <a:solidFill>
                  <a:srgbClr val="323232"/>
                </a:solidFill>
                <a:latin typeface="Roboto"/>
                <a:ea typeface="Roboto"/>
                <a:cs typeface="Roboto"/>
                <a:sym typeface="Roboto"/>
              </a:rPr>
              <a:t>Those experiencing hunger develop micronutrient (vitamins/minerals) deficiencies; are more likely to develop chronic diseases such as high blood pressure and diabetes leading to increased health costs (people who lack consistent access to adequate food spend roughly 45 percent more on medical care); as well as worse educational and work outcomes; and social isolation and depression. These are all exacerbated when experienced by children.</a:t>
            </a:r>
            <a:endParaRPr sz="1150">
              <a:solidFill>
                <a:srgbClr val="323232"/>
              </a:solidFill>
              <a:latin typeface="Roboto"/>
              <a:ea typeface="Roboto"/>
              <a:cs typeface="Roboto"/>
              <a:sym typeface="Roboto"/>
            </a:endParaRPr>
          </a:p>
          <a:p>
            <a:pPr marL="0" indent="0">
              <a:lnSpc>
                <a:spcPct val="165000"/>
              </a:lnSpc>
              <a:spcBef>
                <a:spcPts val="600"/>
              </a:spcBef>
              <a:buNone/>
            </a:pPr>
            <a:endParaRPr sz="250">
              <a:solidFill>
                <a:srgbClr val="323232"/>
              </a:solidFill>
              <a:latin typeface="Roboto"/>
              <a:ea typeface="Roboto"/>
              <a:cs typeface="Roboto"/>
              <a:sym typeface="Roboto"/>
            </a:endParaRPr>
          </a:p>
          <a:p>
            <a:pPr marL="0" indent="0">
              <a:lnSpc>
                <a:spcPct val="165000"/>
              </a:lnSpc>
              <a:spcBef>
                <a:spcPts val="600"/>
              </a:spcBef>
              <a:buNone/>
            </a:pPr>
            <a:r>
              <a:rPr lang="en-US" sz="1150" b="1">
                <a:solidFill>
                  <a:srgbClr val="323232"/>
                </a:solidFill>
                <a:latin typeface="Roboto"/>
                <a:ea typeface="Roboto"/>
                <a:cs typeface="Roboto"/>
                <a:sym typeface="Roboto"/>
              </a:rPr>
              <a:t>Food insecurity can have profound and lasting effects on the physical, cognitive and socio-emotional development of children, especially during early childhood. </a:t>
            </a:r>
            <a:r>
              <a:rPr lang="en-US" sz="1150">
                <a:solidFill>
                  <a:srgbClr val="323232"/>
                </a:solidFill>
                <a:latin typeface="Roboto"/>
                <a:ea typeface="Roboto"/>
                <a:cs typeface="Roboto"/>
                <a:sym typeface="Roboto"/>
              </a:rPr>
              <a:t>Keeping children nourished during this period of development is one of the most impactful ways we can build a strong foundation for the future.</a:t>
            </a:r>
            <a:endParaRPr sz="1150">
              <a:solidFill>
                <a:srgbClr val="666666"/>
              </a:solidFill>
            </a:endParaRPr>
          </a:p>
        </p:txBody>
      </p:sp>
      <p:sp>
        <p:nvSpPr>
          <p:cNvPr id="89" name="Google Shape;89;p7"/>
          <p:cNvSpPr txBox="1"/>
          <p:nvPr/>
        </p:nvSpPr>
        <p:spPr>
          <a:xfrm>
            <a:off x="2708477" y="1690628"/>
            <a:ext cx="184731" cy="307777"/>
          </a:xfrm>
          <a:prstGeom prst="rect">
            <a:avLst/>
          </a:prstGeom>
          <a:noFill/>
          <a:ln>
            <a:noFill/>
          </a:ln>
        </p:spPr>
        <p:txBody>
          <a:bodyPr spcFirstLastPara="1" wrap="square" lIns="91425" tIns="45700" rIns="91425" bIns="45700" anchor="t" anchorCtr="0">
            <a:spAutoFit/>
          </a:bodyPr>
          <a:lstStyle/>
          <a:p>
            <a:pPr>
              <a:buClr>
                <a:srgbClr val="000000"/>
              </a:buClr>
              <a:buSzPts val="1400"/>
            </a:pPr>
            <a:endParaRPr sz="1400" kern="0">
              <a:solidFill>
                <a:srgbClr val="000000"/>
              </a:solidFill>
              <a:latin typeface="Arial"/>
              <a:ea typeface="Arial"/>
              <a:cs typeface="Arial"/>
              <a:sym typeface="Arial"/>
            </a:endParaRPr>
          </a:p>
        </p:txBody>
      </p:sp>
      <p:pic>
        <p:nvPicPr>
          <p:cNvPr id="90" name="Google Shape;90;p7"/>
          <p:cNvPicPr preferRelativeResize="0"/>
          <p:nvPr/>
        </p:nvPicPr>
        <p:blipFill>
          <a:blip r:embed="rId3">
            <a:alphaModFix/>
          </a:blip>
          <a:stretch>
            <a:fillRect/>
          </a:stretch>
        </p:blipFill>
        <p:spPr>
          <a:xfrm>
            <a:off x="7639551" y="3563770"/>
            <a:ext cx="1282425" cy="1183304"/>
          </a:xfrm>
          <a:prstGeom prst="rect">
            <a:avLst/>
          </a:prstGeom>
          <a:noFill/>
          <a:ln>
            <a:noFill/>
          </a:ln>
        </p:spPr>
      </p:pic>
      <p:pic>
        <p:nvPicPr>
          <p:cNvPr id="91" name="Google Shape;91;p7"/>
          <p:cNvPicPr preferRelativeResize="0"/>
          <p:nvPr/>
        </p:nvPicPr>
        <p:blipFill>
          <a:blip r:embed="rId4">
            <a:alphaModFix/>
          </a:blip>
          <a:stretch>
            <a:fillRect/>
          </a:stretch>
        </p:blipFill>
        <p:spPr>
          <a:xfrm>
            <a:off x="6293130" y="2380800"/>
            <a:ext cx="1429825" cy="1319350"/>
          </a:xfrm>
          <a:prstGeom prst="rect">
            <a:avLst/>
          </a:prstGeom>
          <a:noFill/>
          <a:ln>
            <a:noFill/>
          </a:ln>
        </p:spPr>
      </p:pic>
      <p:pic>
        <p:nvPicPr>
          <p:cNvPr id="92" name="Google Shape;92;p7"/>
          <p:cNvPicPr preferRelativeResize="0"/>
          <p:nvPr/>
        </p:nvPicPr>
        <p:blipFill>
          <a:blip r:embed="rId5">
            <a:alphaModFix/>
          </a:blip>
          <a:stretch>
            <a:fillRect/>
          </a:stretch>
        </p:blipFill>
        <p:spPr>
          <a:xfrm>
            <a:off x="6472150" y="4456226"/>
            <a:ext cx="1346276" cy="124222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
          <p:cNvSpPr txBox="1">
            <a:spLocks noGrp="1"/>
          </p:cNvSpPr>
          <p:nvPr>
            <p:ph type="title"/>
          </p:nvPr>
        </p:nvSpPr>
        <p:spPr>
          <a:xfrm>
            <a:off x="311725" y="1166575"/>
            <a:ext cx="8520600" cy="693000"/>
          </a:xfrm>
          <a:prstGeom prst="rect">
            <a:avLst/>
          </a:prstGeom>
          <a:noFill/>
          <a:ln>
            <a:noFill/>
          </a:ln>
        </p:spPr>
        <p:txBody>
          <a:bodyPr spcFirstLastPara="1" wrap="square" lIns="91425" tIns="91425" rIns="91425" bIns="91425" anchor="t" anchorCtr="0">
            <a:normAutofit/>
          </a:bodyPr>
          <a:lstStyle/>
          <a:p>
            <a:pPr>
              <a:buSzPts val="2800"/>
            </a:pPr>
            <a:r>
              <a:rPr lang="en-US" sz="2500" b="1">
                <a:solidFill>
                  <a:srgbClr val="FFFFFF"/>
                </a:solidFill>
                <a:latin typeface="Roboto"/>
                <a:ea typeface="Roboto"/>
                <a:cs typeface="Roboto"/>
                <a:sym typeface="Roboto"/>
              </a:rPr>
              <a:t>What Oregon Food Bank </a:t>
            </a:r>
            <a:r>
              <a:rPr lang="en-US" sz="2500" b="1" i="1">
                <a:solidFill>
                  <a:srgbClr val="FFFFFF"/>
                </a:solidFill>
                <a:latin typeface="Roboto"/>
                <a:ea typeface="Roboto"/>
                <a:cs typeface="Roboto"/>
                <a:sym typeface="Roboto"/>
              </a:rPr>
              <a:t>and you</a:t>
            </a:r>
            <a:r>
              <a:rPr lang="en-US" sz="2500" b="1">
                <a:solidFill>
                  <a:srgbClr val="FFFFFF"/>
                </a:solidFill>
                <a:latin typeface="Roboto"/>
                <a:ea typeface="Roboto"/>
                <a:cs typeface="Roboto"/>
                <a:sym typeface="Roboto"/>
              </a:rPr>
              <a:t> are doing about it:</a:t>
            </a:r>
            <a:endParaRPr sz="2500" b="1">
              <a:latin typeface="Roboto"/>
              <a:ea typeface="Roboto"/>
              <a:cs typeface="Roboto"/>
              <a:sym typeface="Roboto"/>
            </a:endParaRPr>
          </a:p>
        </p:txBody>
      </p:sp>
      <p:sp>
        <p:nvSpPr>
          <p:cNvPr id="98" name="Google Shape;98;p3"/>
          <p:cNvSpPr txBox="1"/>
          <p:nvPr/>
        </p:nvSpPr>
        <p:spPr>
          <a:xfrm>
            <a:off x="312675" y="2409850"/>
            <a:ext cx="3678000" cy="2822100"/>
          </a:xfrm>
          <a:prstGeom prst="rect">
            <a:avLst/>
          </a:prstGeom>
          <a:noFill/>
          <a:ln>
            <a:noFill/>
          </a:ln>
        </p:spPr>
        <p:txBody>
          <a:bodyPr spcFirstLastPara="1" wrap="square" lIns="91425" tIns="45700" rIns="91425" bIns="45700" anchor="t" anchorCtr="0">
            <a:noAutofit/>
          </a:bodyPr>
          <a:lstStyle/>
          <a:p>
            <a:pPr algn="r">
              <a:lnSpc>
                <a:spcPct val="200000"/>
              </a:lnSpc>
              <a:buClr>
                <a:srgbClr val="000000"/>
              </a:buClr>
              <a:buSzPts val="3200"/>
            </a:pPr>
            <a:r>
              <a:rPr lang="en-US" sz="1500" b="1" kern="0">
                <a:solidFill>
                  <a:srgbClr val="4DA00F"/>
                </a:solidFill>
                <a:latin typeface="Roboto"/>
                <a:ea typeface="Roboto"/>
                <a:cs typeface="Roboto"/>
                <a:sym typeface="Roboto"/>
              </a:rPr>
              <a:t>FOOD FOR TODAY</a:t>
            </a:r>
            <a:endParaRPr sz="1250" kern="0">
              <a:solidFill>
                <a:srgbClr val="323232"/>
              </a:solidFill>
              <a:latin typeface="Roboto"/>
              <a:ea typeface="Roboto"/>
              <a:cs typeface="Roboto"/>
              <a:sym typeface="Roboto"/>
            </a:endParaRPr>
          </a:p>
          <a:p>
            <a:pPr algn="r">
              <a:lnSpc>
                <a:spcPct val="165000"/>
              </a:lnSpc>
              <a:buClr>
                <a:srgbClr val="000000"/>
              </a:buClr>
            </a:pPr>
            <a:r>
              <a:rPr lang="en-US" sz="1150" b="1" kern="0">
                <a:solidFill>
                  <a:srgbClr val="323232"/>
                </a:solidFill>
                <a:latin typeface="Roboto"/>
                <a:ea typeface="Roboto"/>
                <a:cs typeface="Roboto"/>
                <a:sym typeface="Roboto"/>
              </a:rPr>
              <a:t>We build community connections </a:t>
            </a:r>
            <a:endParaRPr sz="1150" b="1" kern="0">
              <a:solidFill>
                <a:srgbClr val="323232"/>
              </a:solidFill>
              <a:latin typeface="Roboto"/>
              <a:ea typeface="Roboto"/>
              <a:cs typeface="Roboto"/>
              <a:sym typeface="Roboto"/>
            </a:endParaRPr>
          </a:p>
          <a:p>
            <a:pPr algn="r">
              <a:lnSpc>
                <a:spcPct val="165000"/>
              </a:lnSpc>
              <a:buClr>
                <a:srgbClr val="000000"/>
              </a:buClr>
            </a:pPr>
            <a:r>
              <a:rPr lang="en-US" sz="1150" b="1" kern="0">
                <a:solidFill>
                  <a:srgbClr val="323232"/>
                </a:solidFill>
                <a:latin typeface="Roboto"/>
                <a:ea typeface="Roboto"/>
                <a:cs typeface="Roboto"/>
                <a:sym typeface="Roboto"/>
              </a:rPr>
              <a:t>to help people access nutritious, culturally relevant food when and where they need it.</a:t>
            </a:r>
            <a:endParaRPr sz="1150" b="1" kern="0">
              <a:solidFill>
                <a:srgbClr val="323232"/>
              </a:solidFill>
              <a:latin typeface="Roboto"/>
              <a:ea typeface="Roboto"/>
              <a:cs typeface="Roboto"/>
              <a:sym typeface="Roboto"/>
            </a:endParaRPr>
          </a:p>
          <a:p>
            <a:pPr algn="r">
              <a:lnSpc>
                <a:spcPct val="165000"/>
              </a:lnSpc>
              <a:buClr>
                <a:srgbClr val="000000"/>
              </a:buClr>
            </a:pPr>
            <a:endParaRPr sz="550" kern="0">
              <a:solidFill>
                <a:srgbClr val="323232"/>
              </a:solidFill>
              <a:latin typeface="Roboto"/>
              <a:ea typeface="Roboto"/>
              <a:cs typeface="Roboto"/>
              <a:sym typeface="Roboto"/>
            </a:endParaRPr>
          </a:p>
          <a:p>
            <a:pPr algn="r">
              <a:lnSpc>
                <a:spcPct val="165000"/>
              </a:lnSpc>
              <a:buClr>
                <a:srgbClr val="000000"/>
              </a:buClr>
            </a:pPr>
            <a:r>
              <a:rPr lang="en-US" sz="1150" b="1" kern="0">
                <a:solidFill>
                  <a:srgbClr val="323232"/>
                </a:solidFill>
                <a:latin typeface="Roboto"/>
                <a:ea typeface="Roboto"/>
                <a:cs typeface="Roboto"/>
                <a:sym typeface="Roboto"/>
              </a:rPr>
              <a:t>53% </a:t>
            </a:r>
            <a:r>
              <a:rPr lang="en-US" sz="1150" kern="0">
                <a:solidFill>
                  <a:srgbClr val="323232"/>
                </a:solidFill>
                <a:latin typeface="Roboto"/>
                <a:ea typeface="Roboto"/>
                <a:cs typeface="Roboto"/>
                <a:sym typeface="Roboto"/>
              </a:rPr>
              <a:t>of all food distributed is fresh or frozen produce, dairy and protein. And in 2023 </a:t>
            </a:r>
            <a:r>
              <a:rPr lang="en-US" sz="1150" b="1" kern="0">
                <a:solidFill>
                  <a:srgbClr val="323232"/>
                </a:solidFill>
                <a:latin typeface="Roboto"/>
                <a:ea typeface="Roboto"/>
                <a:cs typeface="Roboto"/>
                <a:sym typeface="Roboto"/>
              </a:rPr>
              <a:t>720,600+ </a:t>
            </a:r>
            <a:r>
              <a:rPr lang="en-US" sz="1150" kern="0">
                <a:solidFill>
                  <a:srgbClr val="323232"/>
                </a:solidFill>
                <a:latin typeface="Roboto"/>
                <a:ea typeface="Roboto"/>
                <a:cs typeface="Roboto"/>
                <a:sym typeface="Roboto"/>
              </a:rPr>
              <a:t>community members accessed resources via OFB’s recourse site, OregonFoodFinder, across 14 languages</a:t>
            </a:r>
            <a:endParaRPr sz="1150" kern="0">
              <a:solidFill>
                <a:srgbClr val="323232"/>
              </a:solidFill>
              <a:latin typeface="Roboto"/>
              <a:ea typeface="Roboto"/>
              <a:cs typeface="Roboto"/>
              <a:sym typeface="Roboto"/>
            </a:endParaRPr>
          </a:p>
          <a:p>
            <a:pPr algn="r">
              <a:lnSpc>
                <a:spcPct val="165000"/>
              </a:lnSpc>
              <a:buClr>
                <a:srgbClr val="000000"/>
              </a:buClr>
            </a:pPr>
            <a:endParaRPr sz="1150" kern="0">
              <a:solidFill>
                <a:srgbClr val="323232"/>
              </a:solidFill>
              <a:latin typeface="Roboto"/>
              <a:ea typeface="Roboto"/>
              <a:cs typeface="Roboto"/>
              <a:sym typeface="Roboto"/>
            </a:endParaRPr>
          </a:p>
          <a:p>
            <a:pPr algn="r">
              <a:lnSpc>
                <a:spcPct val="165000"/>
              </a:lnSpc>
              <a:buClr>
                <a:srgbClr val="000000"/>
              </a:buClr>
            </a:pPr>
            <a:endParaRPr sz="1150" kern="0">
              <a:solidFill>
                <a:srgbClr val="323232"/>
              </a:solidFill>
              <a:latin typeface="Roboto"/>
              <a:ea typeface="Roboto"/>
              <a:cs typeface="Roboto"/>
              <a:sym typeface="Roboto"/>
            </a:endParaRPr>
          </a:p>
          <a:p>
            <a:pPr algn="r">
              <a:lnSpc>
                <a:spcPct val="165000"/>
              </a:lnSpc>
              <a:buClr>
                <a:srgbClr val="000000"/>
              </a:buClr>
            </a:pPr>
            <a:endParaRPr sz="1150" kern="0">
              <a:solidFill>
                <a:srgbClr val="323232"/>
              </a:solidFill>
              <a:latin typeface="Roboto"/>
              <a:ea typeface="Roboto"/>
              <a:cs typeface="Roboto"/>
              <a:sym typeface="Roboto"/>
            </a:endParaRPr>
          </a:p>
          <a:p>
            <a:pPr algn="r">
              <a:lnSpc>
                <a:spcPct val="165000"/>
              </a:lnSpc>
              <a:buClr>
                <a:srgbClr val="000000"/>
              </a:buClr>
            </a:pPr>
            <a:endParaRPr sz="1150" kern="0">
              <a:solidFill>
                <a:srgbClr val="323232"/>
              </a:solidFill>
              <a:latin typeface="Roboto"/>
              <a:ea typeface="Roboto"/>
              <a:cs typeface="Roboto"/>
              <a:sym typeface="Roboto"/>
            </a:endParaRPr>
          </a:p>
          <a:p>
            <a:pPr>
              <a:lnSpc>
                <a:spcPct val="200000"/>
              </a:lnSpc>
              <a:buClr>
                <a:srgbClr val="000000"/>
              </a:buClr>
              <a:buSzPts val="3200"/>
            </a:pPr>
            <a:endParaRPr sz="1200" kern="0">
              <a:solidFill>
                <a:srgbClr val="666666"/>
              </a:solidFill>
              <a:latin typeface="Arial"/>
              <a:cs typeface="Arial"/>
              <a:sym typeface="Arial"/>
            </a:endParaRPr>
          </a:p>
          <a:p>
            <a:pPr algn="ctr">
              <a:lnSpc>
                <a:spcPct val="200000"/>
              </a:lnSpc>
              <a:buClr>
                <a:srgbClr val="000000"/>
              </a:buClr>
              <a:buSzPts val="3200"/>
            </a:pPr>
            <a:endParaRPr sz="1200" kern="0">
              <a:solidFill>
                <a:srgbClr val="666666"/>
              </a:solidFill>
              <a:latin typeface="Arial"/>
              <a:cs typeface="Arial"/>
              <a:sym typeface="Arial"/>
            </a:endParaRPr>
          </a:p>
          <a:p>
            <a:pPr>
              <a:lnSpc>
                <a:spcPct val="200000"/>
              </a:lnSpc>
              <a:buClr>
                <a:srgbClr val="000000"/>
              </a:buClr>
              <a:buSzPts val="3200"/>
            </a:pPr>
            <a:endParaRPr sz="1200" kern="0">
              <a:solidFill>
                <a:srgbClr val="666666"/>
              </a:solidFill>
              <a:latin typeface="Arial"/>
              <a:cs typeface="Arial"/>
              <a:sym typeface="Arial"/>
            </a:endParaRPr>
          </a:p>
        </p:txBody>
      </p:sp>
      <p:sp>
        <p:nvSpPr>
          <p:cNvPr id="99" name="Google Shape;99;p3"/>
          <p:cNvSpPr txBox="1"/>
          <p:nvPr/>
        </p:nvSpPr>
        <p:spPr>
          <a:xfrm>
            <a:off x="4503275" y="2409850"/>
            <a:ext cx="4528800" cy="2529900"/>
          </a:xfrm>
          <a:prstGeom prst="rect">
            <a:avLst/>
          </a:prstGeom>
          <a:noFill/>
          <a:ln>
            <a:noFill/>
          </a:ln>
        </p:spPr>
        <p:txBody>
          <a:bodyPr spcFirstLastPara="1" wrap="square" lIns="91425" tIns="45700" rIns="91425" bIns="45700" anchor="t" anchorCtr="0">
            <a:noAutofit/>
          </a:bodyPr>
          <a:lstStyle/>
          <a:p>
            <a:pPr>
              <a:lnSpc>
                <a:spcPct val="200000"/>
              </a:lnSpc>
              <a:buClr>
                <a:srgbClr val="000000"/>
              </a:buClr>
              <a:buSzPts val="3200"/>
            </a:pPr>
            <a:r>
              <a:rPr lang="en-US" sz="1500" b="1" kern="0">
                <a:solidFill>
                  <a:srgbClr val="4DA00F"/>
                </a:solidFill>
                <a:latin typeface="Roboto"/>
                <a:ea typeface="Roboto"/>
                <a:cs typeface="Roboto"/>
                <a:sym typeface="Roboto"/>
              </a:rPr>
              <a:t>FOOD FOR TOMORROW</a:t>
            </a:r>
            <a:endParaRPr sz="1500" b="1" kern="0">
              <a:solidFill>
                <a:srgbClr val="4DA00F"/>
              </a:solidFill>
              <a:latin typeface="Roboto"/>
              <a:ea typeface="Roboto"/>
              <a:cs typeface="Roboto"/>
              <a:sym typeface="Roboto"/>
            </a:endParaRPr>
          </a:p>
          <a:p>
            <a:pPr>
              <a:lnSpc>
                <a:spcPct val="165000"/>
              </a:lnSpc>
              <a:buClr>
                <a:srgbClr val="000000"/>
              </a:buClr>
            </a:pPr>
            <a:r>
              <a:rPr lang="en-US" sz="1150" b="1" kern="0">
                <a:solidFill>
                  <a:srgbClr val="323232"/>
                </a:solidFill>
                <a:latin typeface="Roboto"/>
                <a:ea typeface="Roboto"/>
                <a:cs typeface="Roboto"/>
                <a:sym typeface="Roboto"/>
              </a:rPr>
              <a:t>We build community power to eliminate the root causes </a:t>
            </a:r>
            <a:endParaRPr sz="1150" b="1" kern="0">
              <a:solidFill>
                <a:srgbClr val="323232"/>
              </a:solidFill>
              <a:latin typeface="Roboto"/>
              <a:ea typeface="Roboto"/>
              <a:cs typeface="Roboto"/>
              <a:sym typeface="Roboto"/>
            </a:endParaRPr>
          </a:p>
          <a:p>
            <a:pPr>
              <a:lnSpc>
                <a:spcPct val="165000"/>
              </a:lnSpc>
              <a:buClr>
                <a:srgbClr val="000000"/>
              </a:buClr>
            </a:pPr>
            <a:r>
              <a:rPr lang="en-US" sz="1150" b="1" kern="0">
                <a:solidFill>
                  <a:srgbClr val="323232"/>
                </a:solidFill>
                <a:latin typeface="Roboto"/>
                <a:ea typeface="Roboto"/>
                <a:cs typeface="Roboto"/>
                <a:sym typeface="Roboto"/>
              </a:rPr>
              <a:t>of hunger for good.</a:t>
            </a:r>
            <a:endParaRPr sz="1150" b="1" kern="0">
              <a:solidFill>
                <a:srgbClr val="323232"/>
              </a:solidFill>
              <a:latin typeface="Roboto"/>
              <a:ea typeface="Roboto"/>
              <a:cs typeface="Roboto"/>
              <a:sym typeface="Roboto"/>
            </a:endParaRPr>
          </a:p>
          <a:p>
            <a:pPr>
              <a:lnSpc>
                <a:spcPct val="165000"/>
              </a:lnSpc>
              <a:buClr>
                <a:srgbClr val="000000"/>
              </a:buClr>
            </a:pPr>
            <a:endParaRPr sz="550" b="1" kern="0">
              <a:solidFill>
                <a:srgbClr val="323232"/>
              </a:solidFill>
              <a:latin typeface="Roboto"/>
              <a:ea typeface="Roboto"/>
              <a:cs typeface="Roboto"/>
              <a:sym typeface="Roboto"/>
            </a:endParaRPr>
          </a:p>
          <a:p>
            <a:pPr>
              <a:lnSpc>
                <a:spcPct val="165000"/>
              </a:lnSpc>
              <a:buClr>
                <a:srgbClr val="000000"/>
              </a:buClr>
            </a:pPr>
            <a:r>
              <a:rPr lang="en-US" sz="1150" kern="0">
                <a:solidFill>
                  <a:srgbClr val="323232"/>
                </a:solidFill>
                <a:latin typeface="Roboto"/>
                <a:ea typeface="Roboto"/>
                <a:cs typeface="Roboto"/>
                <a:sym typeface="Roboto"/>
              </a:rPr>
              <a:t>OFB invests in growers &amp; BIPOC farmers, native fishers, local community partners, cultivates healthcare and education collaborations, and advocate for policy change to address hunger and its root causes. Last year, more than</a:t>
            </a:r>
            <a:r>
              <a:rPr lang="en-US" sz="1150" b="1" kern="0">
                <a:solidFill>
                  <a:srgbClr val="323232"/>
                </a:solidFill>
                <a:latin typeface="Roboto"/>
                <a:ea typeface="Roboto"/>
                <a:cs typeface="Roboto"/>
                <a:sym typeface="Roboto"/>
              </a:rPr>
              <a:t> 3,000 people </a:t>
            </a:r>
            <a:endParaRPr sz="1150" b="1" kern="0">
              <a:solidFill>
                <a:srgbClr val="323232"/>
              </a:solidFill>
              <a:latin typeface="Roboto"/>
              <a:ea typeface="Roboto"/>
              <a:cs typeface="Roboto"/>
              <a:sym typeface="Roboto"/>
            </a:endParaRPr>
          </a:p>
          <a:p>
            <a:pPr>
              <a:lnSpc>
                <a:spcPct val="165000"/>
              </a:lnSpc>
              <a:buClr>
                <a:srgbClr val="000000"/>
              </a:buClr>
            </a:pPr>
            <a:r>
              <a:rPr lang="en-US" sz="1150" kern="0">
                <a:solidFill>
                  <a:srgbClr val="323232"/>
                </a:solidFill>
                <a:latin typeface="Roboto"/>
                <a:ea typeface="Roboto"/>
                <a:cs typeface="Roboto"/>
                <a:sym typeface="Roboto"/>
              </a:rPr>
              <a:t>took action to advance anti-hunger policy..</a:t>
            </a:r>
            <a:endParaRPr sz="1150" kern="0">
              <a:solidFill>
                <a:srgbClr val="323232"/>
              </a:solidFill>
              <a:latin typeface="Roboto"/>
              <a:ea typeface="Roboto"/>
              <a:cs typeface="Roboto"/>
              <a:sym typeface="Roboto"/>
            </a:endParaRPr>
          </a:p>
          <a:p>
            <a:pPr>
              <a:lnSpc>
                <a:spcPct val="200000"/>
              </a:lnSpc>
              <a:buClr>
                <a:srgbClr val="000000"/>
              </a:buClr>
            </a:pPr>
            <a:endParaRPr sz="1200" kern="0">
              <a:solidFill>
                <a:srgbClr val="666666"/>
              </a:solidFill>
              <a:latin typeface="Arial"/>
              <a:cs typeface="Arial"/>
              <a:sym typeface="Arial"/>
            </a:endParaRPr>
          </a:p>
          <a:p>
            <a:pPr>
              <a:lnSpc>
                <a:spcPct val="200000"/>
              </a:lnSpc>
              <a:buClr>
                <a:srgbClr val="000000"/>
              </a:buClr>
            </a:pPr>
            <a:endParaRPr sz="1200" kern="0">
              <a:solidFill>
                <a:srgbClr val="666666"/>
              </a:solidFill>
              <a:latin typeface="Arial"/>
              <a:cs typeface="Arial"/>
              <a:sym typeface="Arial"/>
            </a:endParaRPr>
          </a:p>
          <a:p>
            <a:pPr algn="ctr">
              <a:lnSpc>
                <a:spcPct val="200000"/>
              </a:lnSpc>
              <a:buClr>
                <a:srgbClr val="000000"/>
              </a:buClr>
              <a:buSzPts val="3200"/>
            </a:pPr>
            <a:endParaRPr sz="1200" kern="0">
              <a:solidFill>
                <a:srgbClr val="666666"/>
              </a:solidFill>
              <a:latin typeface="Arial"/>
              <a:cs typeface="Arial"/>
              <a:sym typeface="Arial"/>
            </a:endParaRPr>
          </a:p>
          <a:p>
            <a:pPr algn="ctr">
              <a:lnSpc>
                <a:spcPct val="200000"/>
              </a:lnSpc>
              <a:buClr>
                <a:srgbClr val="000000"/>
              </a:buClr>
              <a:buSzPts val="3200"/>
            </a:pPr>
            <a:endParaRPr sz="1200" kern="0">
              <a:solidFill>
                <a:srgbClr val="666666"/>
              </a:solidFill>
              <a:latin typeface="Arial"/>
              <a:cs typeface="Arial"/>
              <a:sym typeface="Arial"/>
            </a:endParaRPr>
          </a:p>
          <a:p>
            <a:pPr>
              <a:lnSpc>
                <a:spcPct val="200000"/>
              </a:lnSpc>
              <a:buClr>
                <a:srgbClr val="000000"/>
              </a:buClr>
              <a:buSzPts val="3200"/>
            </a:pPr>
            <a:endParaRPr sz="1200" kern="0">
              <a:solidFill>
                <a:srgbClr val="666666"/>
              </a:solidFill>
              <a:latin typeface="Arial"/>
              <a:cs typeface="Arial"/>
              <a:sym typeface="Arial"/>
            </a:endParaRPr>
          </a:p>
        </p:txBody>
      </p:sp>
      <p:cxnSp>
        <p:nvCxnSpPr>
          <p:cNvPr id="100" name="Google Shape;100;p3"/>
          <p:cNvCxnSpPr/>
          <p:nvPr/>
        </p:nvCxnSpPr>
        <p:spPr>
          <a:xfrm>
            <a:off x="4242025" y="2409850"/>
            <a:ext cx="9900" cy="2716500"/>
          </a:xfrm>
          <a:prstGeom prst="straightConnector1">
            <a:avLst/>
          </a:prstGeom>
          <a:noFill/>
          <a:ln w="76200" cap="flat" cmpd="sng">
            <a:solidFill>
              <a:srgbClr val="4DA00F"/>
            </a:solidFill>
            <a:prstDash val="solid"/>
            <a:round/>
            <a:headEnd type="none" w="med" len="med"/>
            <a:tailEnd type="none" w="med" len="med"/>
          </a:ln>
        </p:spPr>
      </p:cxnSp>
      <p:sp>
        <p:nvSpPr>
          <p:cNvPr id="101" name="Google Shape;101;p3"/>
          <p:cNvSpPr txBox="1"/>
          <p:nvPr/>
        </p:nvSpPr>
        <p:spPr>
          <a:xfrm>
            <a:off x="314725" y="5332275"/>
            <a:ext cx="7864500" cy="386100"/>
          </a:xfrm>
          <a:prstGeom prst="rect">
            <a:avLst/>
          </a:prstGeom>
          <a:noFill/>
          <a:ln>
            <a:noFill/>
          </a:ln>
        </p:spPr>
        <p:txBody>
          <a:bodyPr spcFirstLastPara="1" wrap="square" lIns="91425" tIns="91425" rIns="91425" bIns="91425" anchor="t" anchorCtr="0">
            <a:noAutofit/>
          </a:bodyPr>
          <a:lstStyle/>
          <a:p>
            <a:pPr algn="ctr">
              <a:buClr>
                <a:srgbClr val="000000"/>
              </a:buClr>
            </a:pPr>
            <a:r>
              <a:rPr lang="en-US" sz="1350" b="1" i="1" kern="0">
                <a:solidFill>
                  <a:srgbClr val="323232"/>
                </a:solidFill>
                <a:latin typeface="Roboto"/>
                <a:ea typeface="Roboto"/>
                <a:cs typeface="Roboto"/>
                <a:sym typeface="Roboto"/>
              </a:rPr>
              <a:t>CANstruction is how YOU provide food to our neighbors raise and public awareness of hunger!</a:t>
            </a:r>
            <a:endParaRPr sz="1350" b="1" i="1" kern="0">
              <a:solidFill>
                <a:srgbClr val="323232"/>
              </a:solidFill>
              <a:latin typeface="Roboto"/>
              <a:ea typeface="Roboto"/>
              <a:cs typeface="Roboto"/>
              <a:sym typeface="Roboto"/>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title"/>
          </p:nvPr>
        </p:nvSpPr>
        <p:spPr>
          <a:xfrm>
            <a:off x="311700" y="1146900"/>
            <a:ext cx="8520600" cy="623700"/>
          </a:xfrm>
          <a:prstGeom prst="rect">
            <a:avLst/>
          </a:prstGeom>
          <a:noFill/>
          <a:ln>
            <a:noFill/>
          </a:ln>
        </p:spPr>
        <p:txBody>
          <a:bodyPr spcFirstLastPara="1" wrap="square" lIns="91425" tIns="91425" rIns="91425" bIns="91425" anchor="t" anchorCtr="0">
            <a:noAutofit/>
          </a:bodyPr>
          <a:lstStyle/>
          <a:p>
            <a:pPr>
              <a:buSzPts val="2520"/>
            </a:pPr>
            <a:r>
              <a:rPr lang="en-US" sz="2500" b="1">
                <a:latin typeface="Roboto"/>
                <a:ea typeface="Roboto"/>
                <a:cs typeface="Roboto"/>
                <a:sym typeface="Roboto"/>
              </a:rPr>
              <a:t>The Time is Now</a:t>
            </a:r>
            <a:endParaRPr sz="2500" b="1">
              <a:latin typeface="Roboto"/>
              <a:ea typeface="Roboto"/>
              <a:cs typeface="Roboto"/>
              <a:sym typeface="Roboto"/>
            </a:endParaRPr>
          </a:p>
        </p:txBody>
      </p:sp>
      <p:pic>
        <p:nvPicPr>
          <p:cNvPr id="107" name="Google Shape;107;p13"/>
          <p:cNvPicPr preferRelativeResize="0"/>
          <p:nvPr/>
        </p:nvPicPr>
        <p:blipFill rotWithShape="1">
          <a:blip r:embed="rId3">
            <a:alphaModFix/>
          </a:blip>
          <a:srcRect t="6954" b="8650"/>
          <a:stretch/>
        </p:blipFill>
        <p:spPr>
          <a:xfrm>
            <a:off x="-37" y="857251"/>
            <a:ext cx="9144074" cy="5143501"/>
          </a:xfrm>
          <a:prstGeom prst="rect">
            <a:avLst/>
          </a:prstGeom>
          <a:noFill/>
          <a:ln>
            <a:noFill/>
          </a:ln>
        </p:spPr>
      </p:pic>
      <p:sp>
        <p:nvSpPr>
          <p:cNvPr id="108" name="Google Shape;108;p13"/>
          <p:cNvSpPr/>
          <p:nvPr/>
        </p:nvSpPr>
        <p:spPr>
          <a:xfrm>
            <a:off x="0" y="857250"/>
            <a:ext cx="9144000" cy="5143500"/>
          </a:xfrm>
          <a:prstGeom prst="rect">
            <a:avLst/>
          </a:prstGeom>
          <a:solidFill>
            <a:srgbClr val="323232">
              <a:alpha val="4906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buClr>
                <a:srgbClr val="000000"/>
              </a:buClr>
            </a:pPr>
            <a:endParaRPr sz="1400" kern="0">
              <a:solidFill>
                <a:srgbClr val="000000"/>
              </a:solidFill>
              <a:latin typeface="Arial"/>
              <a:cs typeface="Arial"/>
              <a:sym typeface="Arial"/>
            </a:endParaRPr>
          </a:p>
        </p:txBody>
      </p:sp>
      <p:sp>
        <p:nvSpPr>
          <p:cNvPr id="109" name="Google Shape;109;p13"/>
          <p:cNvSpPr txBox="1">
            <a:spLocks noGrp="1"/>
          </p:cNvSpPr>
          <p:nvPr>
            <p:ph type="body" idx="4294967295"/>
          </p:nvPr>
        </p:nvSpPr>
        <p:spPr>
          <a:xfrm>
            <a:off x="3500600" y="1027550"/>
            <a:ext cx="5481300" cy="1943700"/>
          </a:xfrm>
          <a:prstGeom prst="rect">
            <a:avLst/>
          </a:prstGeom>
          <a:noFill/>
          <a:ln>
            <a:noFill/>
          </a:ln>
        </p:spPr>
        <p:txBody>
          <a:bodyPr spcFirstLastPara="1" wrap="square" lIns="91425" tIns="91425" rIns="91425" bIns="91425" anchor="t" anchorCtr="0">
            <a:noAutofit/>
          </a:bodyPr>
          <a:lstStyle/>
          <a:p>
            <a:pPr marL="0" indent="0" algn="r">
              <a:lnSpc>
                <a:spcPct val="130000"/>
              </a:lnSpc>
              <a:buNone/>
            </a:pPr>
            <a:r>
              <a:rPr lang="en-US" sz="1672" i="1">
                <a:solidFill>
                  <a:srgbClr val="323232"/>
                </a:solidFill>
                <a:highlight>
                  <a:srgbClr val="EFEFEF"/>
                </a:highlight>
                <a:latin typeface="Roboto Medium"/>
                <a:ea typeface="Roboto Medium"/>
                <a:cs typeface="Roboto Medium"/>
                <a:sym typeface="Roboto Medium"/>
              </a:rPr>
              <a:t>Your support ensures that our local food systems are strong and resilient; and it will help us dismantle the systems that drive poverty in our communities.</a:t>
            </a:r>
            <a:endParaRPr sz="1672" i="1">
              <a:solidFill>
                <a:srgbClr val="323232"/>
              </a:solidFill>
              <a:highlight>
                <a:srgbClr val="EFEFEF"/>
              </a:highlight>
              <a:latin typeface="Roboto Medium"/>
              <a:ea typeface="Roboto Medium"/>
              <a:cs typeface="Roboto Medium"/>
              <a:sym typeface="Roboto Medium"/>
            </a:endParaRPr>
          </a:p>
          <a:p>
            <a:pPr marL="0" indent="0" algn="r">
              <a:lnSpc>
                <a:spcPct val="130000"/>
              </a:lnSpc>
              <a:buNone/>
            </a:pPr>
            <a:endParaRPr sz="1672" i="1">
              <a:solidFill>
                <a:srgbClr val="323232"/>
              </a:solidFill>
              <a:highlight>
                <a:srgbClr val="EFEFEF"/>
              </a:highlight>
              <a:latin typeface="Roboto Medium"/>
              <a:ea typeface="Roboto Medium"/>
              <a:cs typeface="Roboto Medium"/>
              <a:sym typeface="Roboto Medium"/>
            </a:endParaRPr>
          </a:p>
          <a:p>
            <a:pPr marL="0" indent="0" algn="r">
              <a:lnSpc>
                <a:spcPct val="130000"/>
              </a:lnSpc>
              <a:buNone/>
            </a:pPr>
            <a:r>
              <a:rPr lang="en-US" sz="1672" i="1">
                <a:solidFill>
                  <a:srgbClr val="323232"/>
                </a:solidFill>
                <a:highlight>
                  <a:srgbClr val="EFEFEF"/>
                </a:highlight>
                <a:latin typeface="Roboto Medium"/>
                <a:ea typeface="Roboto Medium"/>
                <a:cs typeface="Roboto Medium"/>
                <a:sym typeface="Roboto Medium"/>
              </a:rPr>
              <a:t>Hunger is an ongoing crisis. </a:t>
            </a:r>
            <a:endParaRPr sz="1672" i="1">
              <a:solidFill>
                <a:srgbClr val="323232"/>
              </a:solidFill>
              <a:highlight>
                <a:srgbClr val="EFEFEF"/>
              </a:highlight>
              <a:latin typeface="Roboto Medium"/>
              <a:ea typeface="Roboto Medium"/>
              <a:cs typeface="Roboto Medium"/>
              <a:sym typeface="Roboto Medium"/>
            </a:endParaRPr>
          </a:p>
          <a:p>
            <a:pPr marL="0" indent="0" algn="r">
              <a:lnSpc>
                <a:spcPct val="130000"/>
              </a:lnSpc>
              <a:buNone/>
            </a:pPr>
            <a:r>
              <a:rPr lang="en-US" sz="1672" i="1">
                <a:solidFill>
                  <a:srgbClr val="323232"/>
                </a:solidFill>
                <a:highlight>
                  <a:srgbClr val="EFEFEF"/>
                </a:highlight>
                <a:latin typeface="Roboto Medium"/>
                <a:ea typeface="Roboto Medium"/>
                <a:cs typeface="Roboto Medium"/>
                <a:sym typeface="Roboto Medium"/>
              </a:rPr>
              <a:t>And with your ongoing love and support, </a:t>
            </a:r>
            <a:endParaRPr sz="1672" i="1">
              <a:solidFill>
                <a:srgbClr val="323232"/>
              </a:solidFill>
              <a:highlight>
                <a:srgbClr val="EFEFEF"/>
              </a:highlight>
              <a:latin typeface="Roboto Medium"/>
              <a:ea typeface="Roboto Medium"/>
              <a:cs typeface="Roboto Medium"/>
              <a:sym typeface="Roboto Medium"/>
            </a:endParaRPr>
          </a:p>
          <a:p>
            <a:pPr marL="0" indent="0" algn="r">
              <a:lnSpc>
                <a:spcPct val="130000"/>
              </a:lnSpc>
              <a:buNone/>
            </a:pPr>
            <a:r>
              <a:rPr lang="en-US" sz="1672" i="1">
                <a:solidFill>
                  <a:srgbClr val="323232"/>
                </a:solidFill>
                <a:highlight>
                  <a:srgbClr val="EFEFEF"/>
                </a:highlight>
                <a:latin typeface="Roboto Medium"/>
                <a:ea typeface="Roboto Medium"/>
                <a:cs typeface="Roboto Medium"/>
                <a:sym typeface="Roboto Medium"/>
              </a:rPr>
              <a:t>we can end it for good.</a:t>
            </a:r>
            <a:endParaRPr sz="1672" i="1">
              <a:solidFill>
                <a:srgbClr val="323232"/>
              </a:solidFill>
              <a:highlight>
                <a:srgbClr val="EFEFEF"/>
              </a:highlight>
              <a:latin typeface="Roboto Medium"/>
              <a:ea typeface="Roboto Medium"/>
              <a:cs typeface="Roboto Medium"/>
              <a:sym typeface="Roboto Medium"/>
            </a:endParaRPr>
          </a:p>
          <a:p>
            <a:pPr marL="0" indent="0" algn="r">
              <a:lnSpc>
                <a:spcPct val="130000"/>
              </a:lnSpc>
              <a:buSzPts val="1008"/>
              <a:buNone/>
            </a:pPr>
            <a:endParaRPr sz="1672" i="1">
              <a:solidFill>
                <a:srgbClr val="323232"/>
              </a:solidFill>
              <a:highlight>
                <a:srgbClr val="EFEFEF"/>
              </a:highlight>
              <a:latin typeface="Roboto Medium"/>
              <a:ea typeface="Roboto Medium"/>
              <a:cs typeface="Roboto Medium"/>
              <a:sym typeface="Roboto Medium"/>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5"/>
          <p:cNvSpPr txBox="1"/>
          <p:nvPr/>
        </p:nvSpPr>
        <p:spPr>
          <a:xfrm>
            <a:off x="6454350" y="4648225"/>
            <a:ext cx="2494200" cy="453600"/>
          </a:xfrm>
          <a:prstGeom prst="rect">
            <a:avLst/>
          </a:prstGeom>
          <a:noFill/>
          <a:ln>
            <a:noFill/>
          </a:ln>
        </p:spPr>
        <p:txBody>
          <a:bodyPr spcFirstLastPara="1" wrap="square" lIns="91425" tIns="91425" rIns="91425" bIns="91425" anchor="t" anchorCtr="0">
            <a:noAutofit/>
          </a:bodyPr>
          <a:lstStyle/>
          <a:p>
            <a:pPr algn="r">
              <a:buClr>
                <a:srgbClr val="000000"/>
              </a:buClr>
            </a:pPr>
            <a:r>
              <a:rPr lang="en-US" sz="1500" kern="0">
                <a:solidFill>
                  <a:srgbClr val="FFFFFF"/>
                </a:solidFill>
                <a:latin typeface="Roboto Medium"/>
                <a:ea typeface="Roboto Medium"/>
                <a:cs typeface="Roboto Medium"/>
                <a:sym typeface="Roboto Medium"/>
              </a:rPr>
              <a:t>Questions? Want to learn more about our work?</a:t>
            </a:r>
            <a:endParaRPr sz="1500" kern="0">
              <a:solidFill>
                <a:srgbClr val="FFFFFF"/>
              </a:solidFill>
              <a:latin typeface="Roboto Medium"/>
              <a:ea typeface="Roboto Medium"/>
              <a:cs typeface="Roboto Medium"/>
              <a:sym typeface="Roboto Medium"/>
            </a:endParaRPr>
          </a:p>
        </p:txBody>
      </p:sp>
      <p:sp>
        <p:nvSpPr>
          <p:cNvPr id="115" name="Google Shape;115;p15"/>
          <p:cNvSpPr txBox="1"/>
          <p:nvPr/>
        </p:nvSpPr>
        <p:spPr>
          <a:xfrm>
            <a:off x="5756100" y="5218350"/>
            <a:ext cx="3890700" cy="1387200"/>
          </a:xfrm>
          <a:prstGeom prst="rect">
            <a:avLst/>
          </a:prstGeom>
          <a:noFill/>
          <a:ln>
            <a:noFill/>
          </a:ln>
        </p:spPr>
        <p:txBody>
          <a:bodyPr spcFirstLastPara="1" wrap="square" lIns="91425" tIns="91425" rIns="91425" bIns="91425" anchor="t" anchorCtr="0">
            <a:noAutofit/>
          </a:bodyPr>
          <a:lstStyle/>
          <a:p>
            <a:pPr>
              <a:buClr>
                <a:srgbClr val="000000"/>
              </a:buClr>
            </a:pPr>
            <a:r>
              <a:rPr lang="en-US" sz="1500" kern="0">
                <a:solidFill>
                  <a:srgbClr val="FFFFFF"/>
                </a:solidFill>
                <a:latin typeface="Roboto"/>
                <a:ea typeface="Roboto"/>
                <a:cs typeface="Roboto"/>
                <a:sym typeface="Roboto"/>
              </a:rPr>
              <a:t>E-mail MGray@OregonFoodBank.org</a:t>
            </a:r>
            <a:endParaRPr sz="1500" kern="0">
              <a:solidFill>
                <a:srgbClr val="FFFFFF"/>
              </a:solidFill>
              <a:latin typeface="Roboto"/>
              <a:ea typeface="Roboto"/>
              <a:cs typeface="Roboto"/>
              <a:sym typeface="Roboto"/>
            </a:endParaRPr>
          </a:p>
          <a:p>
            <a:pPr algn="ctr">
              <a:buClr>
                <a:srgbClr val="000000"/>
              </a:buClr>
            </a:pPr>
            <a:r>
              <a:rPr lang="en-US" sz="1500" kern="0">
                <a:solidFill>
                  <a:srgbClr val="FFFFFF"/>
                </a:solidFill>
                <a:latin typeface="Roboto Medium"/>
                <a:ea typeface="Roboto Medium"/>
                <a:cs typeface="Roboto Medium"/>
                <a:sym typeface="Roboto Medium"/>
              </a:rPr>
              <a:t>or visit OregonFoodBank.org</a:t>
            </a:r>
            <a:endParaRPr sz="1500" kern="0">
              <a:solidFill>
                <a:srgbClr val="FFFFFF"/>
              </a:solidFill>
              <a:latin typeface="Roboto Medium"/>
              <a:ea typeface="Roboto Medium"/>
              <a:cs typeface="Roboto Medium"/>
              <a:sym typeface="Robot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8963" y="381000"/>
            <a:ext cx="6511002" cy="1646302"/>
          </a:xfrm>
        </p:spPr>
        <p:txBody>
          <a:bodyPr/>
          <a:lstStyle/>
          <a:p>
            <a:r>
              <a:rPr lang="en-US" sz="4000" dirty="0">
                <a:solidFill>
                  <a:schemeClr val="accent5"/>
                </a:solidFill>
              </a:rPr>
              <a:t>Its About the </a:t>
            </a:r>
            <a:r>
              <a:rPr lang="en-US" sz="3600" dirty="0">
                <a:solidFill>
                  <a:schemeClr val="accent5"/>
                </a:solidFill>
              </a:rPr>
              <a:t>CANS</a:t>
            </a:r>
            <a:r>
              <a:rPr lang="en-US" sz="4000" dirty="0">
                <a:solidFill>
                  <a:schemeClr val="accent5"/>
                </a:solidFill>
              </a:rPr>
              <a:t>!</a:t>
            </a:r>
            <a:br>
              <a:rPr lang="en-US" sz="4000" dirty="0">
                <a:solidFill>
                  <a:schemeClr val="accent5"/>
                </a:solidFill>
              </a:rPr>
            </a:br>
            <a:endParaRPr lang="en-US" sz="4000" dirty="0">
              <a:solidFill>
                <a:schemeClr val="accent5"/>
              </a:solidFill>
            </a:endParaRPr>
          </a:p>
        </p:txBody>
      </p:sp>
      <p:pic>
        <p:nvPicPr>
          <p:cNvPr id="4" name="Content Placeholder 13" descr="559587_398878133491028_1403644299_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50858" y="1524000"/>
            <a:ext cx="5407211" cy="3581400"/>
          </a:xfrm>
          <a:prstGeom prst="rect">
            <a:avLst/>
          </a:prstGeom>
        </p:spPr>
      </p:pic>
      <p:grpSp>
        <p:nvGrpSpPr>
          <p:cNvPr id="6" name="Group 5"/>
          <p:cNvGrpSpPr/>
          <p:nvPr/>
        </p:nvGrpSpPr>
        <p:grpSpPr>
          <a:xfrm>
            <a:off x="1676399" y="5334000"/>
            <a:ext cx="4356128" cy="1279072"/>
            <a:chOff x="1989253" y="848591"/>
            <a:chExt cx="4356128" cy="1279072"/>
          </a:xfrm>
        </p:grpSpPr>
        <p:pic>
          <p:nvPicPr>
            <p:cNvPr id="7" name="Picture 45" descr="I:\Accounting\DOWA\Actg\Kim\SDA\CANSTRUCTION\2012\Logos &amp; Graphics\canstruction new logo 2012.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989253" y="848591"/>
              <a:ext cx="4356128" cy="1279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bwMode="auto">
            <a:xfrm>
              <a:off x="3437053" y="1686791"/>
              <a:ext cx="1978706" cy="307777"/>
            </a:xfrm>
            <a:prstGeom prst="rect">
              <a:avLst/>
            </a:prstGeom>
            <a:noFill/>
          </p:spPr>
          <p:txBody>
            <a:bodyPr wrap="square">
              <a:spAutoFit/>
            </a:bodyPr>
            <a:lstStyle/>
            <a:p>
              <a:pPr>
                <a:defRPr/>
              </a:pPr>
              <a:r>
                <a:rPr lang="en-US" sz="1400" kern="1300" spc="200" dirty="0">
                  <a:solidFill>
                    <a:srgbClr val="D3222A"/>
                  </a:solidFill>
                  <a:latin typeface="Gotham-Medium" pitchFamily="2" charset="0"/>
                </a:rPr>
                <a:t>PORTLAND</a:t>
              </a:r>
            </a:p>
          </p:txBody>
        </p:sp>
      </p:grpSp>
    </p:spTree>
    <p:extLst>
      <p:ext uri="{BB962C8B-B14F-4D97-AF65-F5344CB8AC3E}">
        <p14:creationId xmlns:p14="http://schemas.microsoft.com/office/powerpoint/2010/main" val="2780782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747A0D-BC4E-2149-1F7B-F6763F833F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62200" y="2732893"/>
            <a:ext cx="5639666" cy="4125107"/>
          </a:xfrm>
          <a:prstGeom prst="rect">
            <a:avLst/>
          </a:prstGeom>
        </p:spPr>
      </p:pic>
      <p:sp>
        <p:nvSpPr>
          <p:cNvPr id="2" name="Title 1"/>
          <p:cNvSpPr>
            <a:spLocks noGrp="1"/>
          </p:cNvSpPr>
          <p:nvPr>
            <p:ph type="title"/>
          </p:nvPr>
        </p:nvSpPr>
        <p:spPr/>
        <p:txBody>
          <a:bodyPr>
            <a:normAutofit/>
          </a:bodyPr>
          <a:lstStyle/>
          <a:p>
            <a:r>
              <a:rPr lang="en-US" sz="2800" dirty="0">
                <a:solidFill>
                  <a:srgbClr val="C00000"/>
                </a:solidFill>
              </a:rPr>
              <a:t>Choosing a Structure: Who is your audience &amp; what is your message?</a:t>
            </a:r>
          </a:p>
        </p:txBody>
      </p:sp>
      <p:sp>
        <p:nvSpPr>
          <p:cNvPr id="8" name="Content Placeholder 7"/>
          <p:cNvSpPr>
            <a:spLocks noGrp="1"/>
          </p:cNvSpPr>
          <p:nvPr>
            <p:ph idx="1"/>
          </p:nvPr>
        </p:nvSpPr>
        <p:spPr>
          <a:xfrm>
            <a:off x="408846" y="1828800"/>
            <a:ext cx="6906354" cy="3880773"/>
          </a:xfrm>
        </p:spPr>
        <p:txBody>
          <a:bodyPr>
            <a:normAutofit/>
          </a:bodyPr>
          <a:lstStyle/>
          <a:p>
            <a:pPr marL="400050" indent="-285750"/>
            <a:r>
              <a:rPr lang="en-US" sz="2000" dirty="0"/>
              <a:t>Illuminating the hunger issue?</a:t>
            </a:r>
            <a:endParaRPr lang="en-US" sz="3600" dirty="0"/>
          </a:p>
          <a:p>
            <a:pPr marL="400050" indent="-285750"/>
            <a:r>
              <a:rPr lang="en-US" sz="2000" dirty="0"/>
              <a:t>Are you engaging all sectors of the public?</a:t>
            </a:r>
          </a:p>
          <a:p>
            <a:pPr marL="400050" indent="-285750"/>
            <a:r>
              <a:rPr lang="en-US" sz="2000" dirty="0"/>
              <a:t>Displaying good design?</a:t>
            </a:r>
          </a:p>
          <a:p>
            <a:pPr marL="400050" indent="-285750"/>
            <a:r>
              <a:rPr lang="en-US" sz="2000" dirty="0"/>
              <a:t>Creating a visual</a:t>
            </a:r>
            <a:br>
              <a:rPr lang="en-US" sz="2000" dirty="0"/>
            </a:br>
            <a:r>
              <a:rPr lang="en-US" sz="2000" dirty="0"/>
              <a:t>and talking point?</a:t>
            </a:r>
          </a:p>
          <a:p>
            <a:pPr marL="1371600" lvl="4" indent="0">
              <a:buNone/>
            </a:pPr>
            <a:r>
              <a:rPr lang="en-US" sz="2800" dirty="0"/>
              <a:t>		</a:t>
            </a:r>
            <a:r>
              <a:rPr lang="en-US" sz="1400" dirty="0"/>
              <a:t>		</a:t>
            </a:r>
          </a:p>
        </p:txBody>
      </p:sp>
    </p:spTree>
    <p:extLst>
      <p:ext uri="{BB962C8B-B14F-4D97-AF65-F5344CB8AC3E}">
        <p14:creationId xmlns:p14="http://schemas.microsoft.com/office/powerpoint/2010/main" val="3258686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39" y="733610"/>
            <a:ext cx="6447501" cy="990600"/>
          </a:xfrm>
        </p:spPr>
        <p:txBody>
          <a:bodyPr>
            <a:normAutofit/>
          </a:bodyPr>
          <a:lstStyle/>
          <a:p>
            <a:r>
              <a:rPr lang="en-US" sz="2800" dirty="0">
                <a:solidFill>
                  <a:srgbClr val="C00000"/>
                </a:solidFill>
              </a:rPr>
              <a:t>Message: Mission Statement &amp; Structure should speak to one another</a:t>
            </a:r>
          </a:p>
        </p:txBody>
      </p:sp>
      <p:sp>
        <p:nvSpPr>
          <p:cNvPr id="3" name="Content Placeholder 2"/>
          <p:cNvSpPr>
            <a:spLocks noGrp="1"/>
          </p:cNvSpPr>
          <p:nvPr>
            <p:ph idx="1"/>
          </p:nvPr>
        </p:nvSpPr>
        <p:spPr>
          <a:xfrm>
            <a:off x="466739" y="1744879"/>
            <a:ext cx="6447501" cy="3194412"/>
          </a:xfrm>
        </p:spPr>
        <p:txBody>
          <a:bodyPr>
            <a:normAutofit/>
          </a:bodyPr>
          <a:lstStyle/>
          <a:p>
            <a:r>
              <a:rPr lang="en-US" sz="2000" dirty="0"/>
              <a:t>The Design Community cares about people in need.</a:t>
            </a:r>
          </a:p>
          <a:p>
            <a:r>
              <a:rPr lang="en-US" sz="2000" dirty="0"/>
              <a:t>The need for food in Oregon is Growing.  We can do our part in a creative way to inspire others to get involved &amp; participate.</a:t>
            </a:r>
          </a:p>
        </p:txBody>
      </p:sp>
      <p:sp>
        <p:nvSpPr>
          <p:cNvPr id="4" name="Rectangle 3"/>
          <p:cNvSpPr/>
          <p:nvPr/>
        </p:nvSpPr>
        <p:spPr>
          <a:xfrm rot="190408">
            <a:off x="2286000" y="3048128"/>
            <a:ext cx="4572000" cy="323165"/>
          </a:xfrm>
          <a:prstGeom prst="rect">
            <a:avLst/>
          </a:prstGeom>
        </p:spPr>
        <p:txBody>
          <a:bodyPr>
            <a:spAutoFit/>
          </a:bodyPr>
          <a:lstStyle/>
          <a:p>
            <a:pPr lvl="4" defTabSz="342900"/>
            <a:r>
              <a:rPr lang="en-US" sz="1500" dirty="0">
                <a:solidFill>
                  <a:prstClr val="black"/>
                </a:solidFill>
              </a:rPr>
              <a:t>			</a:t>
            </a:r>
            <a:endParaRPr lang="en-US" sz="1350" dirty="0">
              <a:solidFill>
                <a:prstClr val="black"/>
              </a:solidFill>
            </a:endParaRPr>
          </a:p>
        </p:txBody>
      </p:sp>
      <p:pic>
        <p:nvPicPr>
          <p:cNvPr id="5" name="Picture 4">
            <a:extLst>
              <a:ext uri="{FF2B5EF4-FFF2-40B4-BE49-F238E27FC236}">
                <a16:creationId xmlns:a16="http://schemas.microsoft.com/office/drawing/2014/main" id="{A4A78674-1B53-77F1-EAFB-C9D98B22A85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66800" y="3172922"/>
            <a:ext cx="3733800" cy="3574076"/>
          </a:xfrm>
          <a:prstGeom prst="rect">
            <a:avLst/>
          </a:prstGeom>
        </p:spPr>
      </p:pic>
    </p:spTree>
    <p:extLst>
      <p:ext uri="{BB962C8B-B14F-4D97-AF65-F5344CB8AC3E}">
        <p14:creationId xmlns:p14="http://schemas.microsoft.com/office/powerpoint/2010/main" val="21741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00000"/>
                </a:solidFill>
              </a:rPr>
              <a:t>Mission Statement</a:t>
            </a:r>
          </a:p>
        </p:txBody>
      </p:sp>
      <p:sp>
        <p:nvSpPr>
          <p:cNvPr id="3" name="Content Placeholder 2"/>
          <p:cNvSpPr>
            <a:spLocks noGrp="1"/>
          </p:cNvSpPr>
          <p:nvPr>
            <p:ph idx="1"/>
          </p:nvPr>
        </p:nvSpPr>
        <p:spPr>
          <a:xfrm>
            <a:off x="609600" y="1270000"/>
            <a:ext cx="6447501" cy="3509320"/>
          </a:xfrm>
        </p:spPr>
        <p:txBody>
          <a:bodyPr/>
          <a:lstStyle/>
          <a:p>
            <a:endParaRPr lang="en-US" dirty="0"/>
          </a:p>
          <a:p>
            <a:endParaRPr lang="en-US" dirty="0"/>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09200" y="2314621"/>
            <a:ext cx="4654842" cy="3125099"/>
          </a:xfrm>
          <a:prstGeom prst="rect">
            <a:avLst/>
          </a:prstGeom>
        </p:spPr>
      </p:pic>
      <p:pic>
        <p:nvPicPr>
          <p:cNvPr id="4" name="Picture 3"/>
          <p:cNvPicPr>
            <a:picLocks noChangeAspect="1"/>
          </p:cNvPicPr>
          <p:nvPr/>
        </p:nvPicPr>
        <p:blipFill>
          <a:blip r:embed="rId4"/>
          <a:stretch>
            <a:fillRect/>
          </a:stretch>
        </p:blipFill>
        <p:spPr>
          <a:xfrm>
            <a:off x="406402" y="1815463"/>
            <a:ext cx="3367500" cy="3810000"/>
          </a:xfrm>
          <a:prstGeom prst="rect">
            <a:avLst/>
          </a:prstGeom>
        </p:spPr>
      </p:pic>
    </p:spTree>
    <p:extLst>
      <p:ext uri="{BB962C8B-B14F-4D97-AF65-F5344CB8AC3E}">
        <p14:creationId xmlns:p14="http://schemas.microsoft.com/office/powerpoint/2010/main" val="135534718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0.xml><?xml version="1.0" encoding="utf-8"?>
<a:theme xmlns:a="http://schemas.openxmlformats.org/drawingml/2006/main" name="9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1.xml><?xml version="1.0" encoding="utf-8"?>
<a:theme xmlns:a="http://schemas.openxmlformats.org/drawingml/2006/main" name="10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2.xml><?xml version="1.0" encoding="utf-8"?>
<a:theme xmlns:a="http://schemas.openxmlformats.org/drawingml/2006/main" name="1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3.xml><?xml version="1.0" encoding="utf-8"?>
<a:theme xmlns:a="http://schemas.openxmlformats.org/drawingml/2006/main" name="1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20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5.xml><?xml version="1.0" encoding="utf-8"?>
<a:theme xmlns:a="http://schemas.openxmlformats.org/drawingml/2006/main" name="1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16.xml><?xml version="1.0" encoding="utf-8"?>
<a:theme xmlns:a="http://schemas.openxmlformats.org/drawingml/2006/main" name="Paradigm">
  <a:themeElements>
    <a:clrScheme name="Paradigm">
      <a:dk1>
        <a:srgbClr val="92C96B"/>
      </a:dk1>
      <a:lt1>
        <a:srgbClr val="FFFFFF"/>
      </a:lt1>
      <a:dk2>
        <a:srgbClr val="666666"/>
      </a:dk2>
      <a:lt2>
        <a:srgbClr val="626B73"/>
      </a:lt2>
      <a:accent1>
        <a:srgbClr val="002F4A"/>
      </a:accent1>
      <a:accent2>
        <a:srgbClr val="C9DFBA"/>
      </a:accent2>
      <a:accent3>
        <a:srgbClr val="D9EAD3"/>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7.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8.xml><?xml version="1.0" encoding="utf-8"?>
<a:theme xmlns:a="http://schemas.openxmlformats.org/drawingml/2006/main" name="7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9.xml><?xml version="1.0" encoding="utf-8"?>
<a:theme xmlns:a="http://schemas.openxmlformats.org/drawingml/2006/main" name="8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otalTime>2017</TotalTime>
  <Words>2333</Words>
  <Application>Microsoft Office PowerPoint</Application>
  <PresentationFormat>Letter Paper (8.5x11 in)</PresentationFormat>
  <Paragraphs>346</Paragraphs>
  <Slides>54</Slides>
  <Notes>54</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54</vt:i4>
      </vt:variant>
    </vt:vector>
  </HeadingPairs>
  <TitlesOfParts>
    <vt:vector size="77" baseType="lpstr">
      <vt:lpstr>Arial</vt:lpstr>
      <vt:lpstr>Calibri</vt:lpstr>
      <vt:lpstr>Gotham-Medium</vt:lpstr>
      <vt:lpstr>Roboto</vt:lpstr>
      <vt:lpstr>Roboto Medium</vt:lpstr>
      <vt:lpstr>Trebuchet MS</vt:lpstr>
      <vt:lpstr>Wingdings 3</vt:lpstr>
      <vt:lpstr>Facet</vt:lpstr>
      <vt:lpstr>1_Facet</vt:lpstr>
      <vt:lpstr>2_Facet</vt:lpstr>
      <vt:lpstr>3_Facet</vt:lpstr>
      <vt:lpstr>4_Facet</vt:lpstr>
      <vt:lpstr>5_Facet</vt:lpstr>
      <vt:lpstr>6_Facet</vt:lpstr>
      <vt:lpstr>7_Facet</vt:lpstr>
      <vt:lpstr>8_Facet</vt:lpstr>
      <vt:lpstr>9_Facet</vt:lpstr>
      <vt:lpstr>10_Facet</vt:lpstr>
      <vt:lpstr>11_Facet</vt:lpstr>
      <vt:lpstr>12_Facet</vt:lpstr>
      <vt:lpstr>20_Facet</vt:lpstr>
      <vt:lpstr>13_Facet</vt:lpstr>
      <vt:lpstr>Paradigm</vt:lpstr>
      <vt:lpstr>CANstruction Guide</vt:lpstr>
      <vt:lpstr>Outline</vt:lpstr>
      <vt:lpstr>What is Canstruction?</vt:lpstr>
      <vt:lpstr>Why Participate?</vt:lpstr>
      <vt:lpstr>Media Exposure</vt:lpstr>
      <vt:lpstr>Its About the CANS! </vt:lpstr>
      <vt:lpstr>Choosing a Structure: Who is your audience &amp; what is your message?</vt:lpstr>
      <vt:lpstr>Message: Mission Statement &amp; Structure should speak to one another</vt:lpstr>
      <vt:lpstr>Mission Statement</vt:lpstr>
      <vt:lpstr>PowerPoint Presentation</vt:lpstr>
      <vt:lpstr>The Awards Catergories</vt:lpstr>
      <vt:lpstr>Go for the Gold!......if that is your goal</vt:lpstr>
      <vt:lpstr>Go for the Gold!......tips</vt:lpstr>
      <vt:lpstr>Mentorship</vt:lpstr>
      <vt:lpstr>Success!  </vt:lpstr>
      <vt:lpstr>Budget &amp; Fundraising</vt:lpstr>
      <vt:lpstr>Establishing a Budget</vt:lpstr>
      <vt:lpstr>Establishing a Budget</vt:lpstr>
      <vt:lpstr>Establishing a Budget</vt:lpstr>
      <vt:lpstr>Establishing a Budget</vt:lpstr>
      <vt:lpstr>Establishing a Budget</vt:lpstr>
      <vt:lpstr>Fundraising from Top Down</vt:lpstr>
      <vt:lpstr>Fundraising Suggestions</vt:lpstr>
      <vt:lpstr>Fundraising Suggestions</vt:lpstr>
      <vt:lpstr>Fundraising begins with FUN!</vt:lpstr>
      <vt:lpstr>Fundraising begins with FUN!</vt:lpstr>
      <vt:lpstr>Fundraising begins with FUN!</vt:lpstr>
      <vt:lpstr>FAQs</vt:lpstr>
      <vt:lpstr>Event Rules</vt:lpstr>
      <vt:lpstr>Food Allowed</vt:lpstr>
      <vt:lpstr>Food Not Allowed</vt:lpstr>
      <vt:lpstr>Approved Leveling Materials</vt:lpstr>
      <vt:lpstr>Not-approved Build Items</vt:lpstr>
      <vt:lpstr>Props</vt:lpstr>
      <vt:lpstr>Build-Out Regulations</vt:lpstr>
      <vt:lpstr>Remember…</vt:lpstr>
      <vt:lpstr>Logistics</vt:lpstr>
      <vt:lpstr>Logistics Outline</vt:lpstr>
      <vt:lpstr>Teaming &amp; Partnering</vt:lpstr>
      <vt:lpstr>Submissions Schedule</vt:lpstr>
      <vt:lpstr>Pre-build</vt:lpstr>
      <vt:lpstr>Transport Food</vt:lpstr>
      <vt:lpstr>Build-Out</vt:lpstr>
      <vt:lpstr>Build-Out Week Schedule (Mid-Sept)</vt:lpstr>
      <vt:lpstr>Gala and Awards Ceremony</vt:lpstr>
      <vt:lpstr>DeCanstruction</vt:lpstr>
      <vt:lpstr>De-canstruction</vt:lpstr>
      <vt:lpstr>PowerPoint Presentation</vt:lpstr>
      <vt:lpstr>About Oregon Food Bank</vt:lpstr>
      <vt:lpstr>The state of hunger</vt:lpstr>
      <vt:lpstr>The effects on us</vt:lpstr>
      <vt:lpstr>What Oregon Food Bank and you are doing about it:</vt:lpstr>
      <vt:lpstr>The Time is Now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Amber Corsen</dc:creator>
  <cp:lastModifiedBy>Chris Mount</cp:lastModifiedBy>
  <cp:revision>161</cp:revision>
  <cp:lastPrinted>2016-04-19T20:45:15Z</cp:lastPrinted>
  <dcterms:created xsi:type="dcterms:W3CDTF">2013-12-03T01:38:49Z</dcterms:created>
  <dcterms:modified xsi:type="dcterms:W3CDTF">2024-04-20T19:09:03Z</dcterms:modified>
</cp:coreProperties>
</file>